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43798" y="1826424"/>
            <a:ext cx="8304403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8121" y="1089863"/>
            <a:ext cx="1195756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17203" y="1802155"/>
            <a:ext cx="7157593" cy="3527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45697" y="2226487"/>
            <a:ext cx="230060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67435" algn="l"/>
              </a:tabLst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质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点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参考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系</a:t>
            </a:r>
            <a:endParaRPr sz="32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809180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4680"/>
                <a:gridCol w="1520190"/>
                <a:gridCol w="3417570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一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3315"/>
                        </a:lnSpc>
                      </a:pPr>
                      <a:r>
                        <a:rPr dirty="0" sz="2800" spc="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主讲人：魏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华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272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spc="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校：北京市第四中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8535" y="2153411"/>
            <a:ext cx="3986784" cy="3822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3047" y="1319784"/>
            <a:ext cx="79660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问：“研究体积大的物体运动时，不能将它看成一个点”</a:t>
            </a:r>
            <a:r>
              <a:rPr dirty="0" sz="2400" spc="-5" b="1">
                <a:latin typeface="华文楷体"/>
                <a:cs typeface="华文楷体"/>
              </a:rPr>
              <a:t>。 </a:t>
            </a:r>
            <a:r>
              <a:rPr dirty="0" sz="2400" b="1">
                <a:latin typeface="华文楷体"/>
                <a:cs typeface="华文楷体"/>
              </a:rPr>
              <a:t>你同意这个观点吗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9883" y="2197176"/>
            <a:ext cx="8189976" cy="3883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8951" y="1109497"/>
            <a:ext cx="79660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问：“研究体积大的物体运动时，不能将它看成一个点”</a:t>
            </a:r>
            <a:r>
              <a:rPr dirty="0" sz="2400" spc="-5" b="1">
                <a:latin typeface="华文楷体"/>
                <a:cs typeface="华文楷体"/>
              </a:rPr>
              <a:t>。 </a:t>
            </a:r>
            <a:r>
              <a:rPr dirty="0" sz="2400" b="1">
                <a:latin typeface="华文楷体"/>
                <a:cs typeface="华文楷体"/>
              </a:rPr>
              <a:t>你同意这个观点吗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4791" y="1328584"/>
            <a:ext cx="6934834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8128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6FC0"/>
                </a:solidFill>
                <a:latin typeface="黑体"/>
                <a:cs typeface="黑体"/>
              </a:rPr>
              <a:t>通过上述实例，你能总结出“</a:t>
            </a:r>
            <a:r>
              <a:rPr dirty="0" sz="3200" spc="5">
                <a:solidFill>
                  <a:srgbClr val="006FC0"/>
                </a:solidFill>
                <a:latin typeface="黑体"/>
                <a:cs typeface="黑体"/>
              </a:rPr>
              <a:t>研 </a:t>
            </a:r>
            <a:r>
              <a:rPr dirty="0" sz="3200">
                <a:solidFill>
                  <a:srgbClr val="006FC0"/>
                </a:solidFill>
                <a:latin typeface="黑体"/>
                <a:cs typeface="黑体"/>
              </a:rPr>
              <a:t>究物体运动时，能将物体看成一个点</a:t>
            </a:r>
            <a:r>
              <a:rPr dirty="0" sz="3200">
                <a:solidFill>
                  <a:srgbClr val="006FC0"/>
                </a:solidFill>
                <a:latin typeface="黑体"/>
                <a:cs typeface="黑体"/>
              </a:rPr>
              <a:t>” </a:t>
            </a:r>
            <a:r>
              <a:rPr dirty="0" sz="3200">
                <a:solidFill>
                  <a:srgbClr val="006FC0"/>
                </a:solidFill>
                <a:latin typeface="黑体"/>
                <a:cs typeface="黑体"/>
              </a:rPr>
              <a:t>的条件吗</a:t>
            </a:r>
            <a:r>
              <a:rPr dirty="0" sz="3200" spc="5">
                <a:solidFill>
                  <a:srgbClr val="006FC0"/>
                </a:solidFill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2715" y="4386071"/>
            <a:ext cx="1588008" cy="1802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57120" y="3424897"/>
            <a:ext cx="2064881" cy="907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026293" y="3602863"/>
            <a:ext cx="943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楷体"/>
                <a:cs typeface="楷体"/>
              </a:rPr>
              <a:t>条件…</a:t>
            </a:r>
            <a:r>
              <a:rPr dirty="0" sz="1800" spc="-10" b="1">
                <a:solidFill>
                  <a:srgbClr val="FFFF00"/>
                </a:solidFill>
                <a:latin typeface="楷体"/>
                <a:cs typeface="楷体"/>
              </a:rPr>
              <a:t>…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039" y="6195428"/>
            <a:ext cx="104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高中物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351" y="783475"/>
            <a:ext cx="928624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看一看，想一想：研究列车运动时可以把它看作一个点吗</a:t>
            </a:r>
            <a:r>
              <a:rPr dirty="0" sz="2800" spc="-10" b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3495" y="1591055"/>
            <a:ext cx="8250935" cy="4440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79092" y="6033515"/>
            <a:ext cx="8167370" cy="824865"/>
          </a:xfrm>
          <a:custGeom>
            <a:avLst/>
            <a:gdLst/>
            <a:ahLst/>
            <a:cxnLst/>
            <a:rect l="l" t="t" r="r" b="b"/>
            <a:pathLst>
              <a:path w="8167370" h="824865">
                <a:moveTo>
                  <a:pt x="0" y="0"/>
                </a:moveTo>
                <a:lnTo>
                  <a:pt x="8167116" y="0"/>
                </a:lnTo>
                <a:lnTo>
                  <a:pt x="8167116" y="824484"/>
                </a:lnTo>
                <a:lnTo>
                  <a:pt x="0" y="8244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57539" y="6024613"/>
            <a:ext cx="7861300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当我们只关心列车整体运动时，可以不考虑各部</a:t>
            </a:r>
            <a:r>
              <a:rPr dirty="0" sz="2800" spc="-5" b="1">
                <a:solidFill>
                  <a:srgbClr val="FF0000"/>
                </a:solidFill>
                <a:latin typeface="华文楷体"/>
                <a:cs typeface="华文楷体"/>
              </a:rPr>
              <a:t>分 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的运动差异，把列车看作一个点</a:t>
            </a:r>
            <a:r>
              <a:rPr dirty="0" sz="2800" spc="-10" b="1">
                <a:solidFill>
                  <a:srgbClr val="FF0000"/>
                </a:solidFill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00125" marR="5080">
              <a:lnSpc>
                <a:spcPct val="150000"/>
              </a:lnSpc>
              <a:spcBef>
                <a:spcPts val="100"/>
              </a:spcBef>
            </a:pPr>
            <a:r>
              <a:rPr dirty="0"/>
              <a:t>结论</a:t>
            </a:r>
            <a:r>
              <a:rPr dirty="0" spc="-5"/>
              <a:t>1</a:t>
            </a:r>
            <a:r>
              <a:rPr dirty="0"/>
              <a:t>：当物体的大小、形状对研究问题没有</a:t>
            </a:r>
            <a:r>
              <a:rPr dirty="0" spc="-5"/>
              <a:t>影 </a:t>
            </a:r>
            <a:r>
              <a:rPr dirty="0"/>
              <a:t>响或影响微小时，可以</a:t>
            </a:r>
            <a:r>
              <a:rPr dirty="0">
                <a:solidFill>
                  <a:srgbClr val="FF0000"/>
                </a:solidFill>
              </a:rPr>
              <a:t>忽略</a:t>
            </a:r>
            <a:r>
              <a:rPr dirty="0"/>
              <a:t>大小、形状而把</a:t>
            </a:r>
            <a:r>
              <a:rPr dirty="0" spc="-10"/>
              <a:t>它 </a:t>
            </a:r>
            <a:r>
              <a:rPr dirty="0"/>
              <a:t>看作一个点</a:t>
            </a:r>
            <a:r>
              <a:rPr dirty="0" spc="-10"/>
              <a:t>。</a:t>
            </a:r>
          </a:p>
        </p:txBody>
      </p:sp>
      <p:sp>
        <p:nvSpPr>
          <p:cNvPr id="3" name="object 3"/>
          <p:cNvSpPr/>
          <p:nvPr/>
        </p:nvSpPr>
        <p:spPr>
          <a:xfrm>
            <a:off x="6188849" y="3392995"/>
            <a:ext cx="2313940" cy="1638300"/>
          </a:xfrm>
          <a:custGeom>
            <a:avLst/>
            <a:gdLst/>
            <a:ahLst/>
            <a:cxnLst/>
            <a:rect l="l" t="t" r="r" b="b"/>
            <a:pathLst>
              <a:path w="2313940" h="1638300">
                <a:moveTo>
                  <a:pt x="392887" y="406400"/>
                </a:moveTo>
                <a:lnTo>
                  <a:pt x="139065" y="406400"/>
                </a:lnTo>
                <a:lnTo>
                  <a:pt x="148920" y="393700"/>
                </a:lnTo>
                <a:lnTo>
                  <a:pt x="384937" y="393700"/>
                </a:lnTo>
                <a:lnTo>
                  <a:pt x="708190" y="0"/>
                </a:lnTo>
                <a:lnTo>
                  <a:pt x="716649" y="12700"/>
                </a:lnTo>
                <a:lnTo>
                  <a:pt x="702348" y="12700"/>
                </a:lnTo>
                <a:lnTo>
                  <a:pt x="706927" y="19651"/>
                </a:lnTo>
                <a:lnTo>
                  <a:pt x="392887" y="406400"/>
                </a:lnTo>
                <a:close/>
              </a:path>
              <a:path w="2313940" h="1638300">
                <a:moveTo>
                  <a:pt x="706927" y="19651"/>
                </a:moveTo>
                <a:lnTo>
                  <a:pt x="702348" y="12700"/>
                </a:lnTo>
                <a:lnTo>
                  <a:pt x="712571" y="12700"/>
                </a:lnTo>
                <a:lnTo>
                  <a:pt x="706927" y="19651"/>
                </a:lnTo>
                <a:close/>
              </a:path>
              <a:path w="2313940" h="1638300">
                <a:moveTo>
                  <a:pt x="2174709" y="406400"/>
                </a:moveTo>
                <a:lnTo>
                  <a:pt x="961707" y="406400"/>
                </a:lnTo>
                <a:lnTo>
                  <a:pt x="706927" y="19651"/>
                </a:lnTo>
                <a:lnTo>
                  <a:pt x="712571" y="12700"/>
                </a:lnTo>
                <a:lnTo>
                  <a:pt x="716649" y="12700"/>
                </a:lnTo>
                <a:lnTo>
                  <a:pt x="970432" y="393700"/>
                </a:lnTo>
                <a:lnTo>
                  <a:pt x="2164854" y="393700"/>
                </a:lnTo>
                <a:lnTo>
                  <a:pt x="2174709" y="406400"/>
                </a:lnTo>
                <a:close/>
              </a:path>
              <a:path w="2313940" h="1638300">
                <a:moveTo>
                  <a:pt x="143294" y="419100"/>
                </a:moveTo>
                <a:lnTo>
                  <a:pt x="110909" y="419100"/>
                </a:lnTo>
                <a:lnTo>
                  <a:pt x="120053" y="406400"/>
                </a:lnTo>
                <a:lnTo>
                  <a:pt x="152844" y="406400"/>
                </a:lnTo>
                <a:lnTo>
                  <a:pt x="143294" y="419100"/>
                </a:lnTo>
                <a:close/>
              </a:path>
              <a:path w="2313940" h="1638300">
                <a:moveTo>
                  <a:pt x="2202865" y="419100"/>
                </a:moveTo>
                <a:lnTo>
                  <a:pt x="2170480" y="419100"/>
                </a:lnTo>
                <a:lnTo>
                  <a:pt x="2160930" y="406400"/>
                </a:lnTo>
                <a:lnTo>
                  <a:pt x="2193721" y="406400"/>
                </a:lnTo>
                <a:lnTo>
                  <a:pt x="2202865" y="419100"/>
                </a:lnTo>
                <a:close/>
              </a:path>
              <a:path w="2313940" h="1638300">
                <a:moveTo>
                  <a:pt x="116840" y="431800"/>
                </a:moveTo>
                <a:lnTo>
                  <a:pt x="85128" y="431800"/>
                </a:lnTo>
                <a:lnTo>
                  <a:pt x="93433" y="419100"/>
                </a:lnTo>
                <a:lnTo>
                  <a:pt x="125704" y="419100"/>
                </a:lnTo>
                <a:lnTo>
                  <a:pt x="116840" y="431800"/>
                </a:lnTo>
                <a:close/>
              </a:path>
              <a:path w="2313940" h="1638300">
                <a:moveTo>
                  <a:pt x="2228646" y="431800"/>
                </a:moveTo>
                <a:lnTo>
                  <a:pt x="2196934" y="431800"/>
                </a:lnTo>
                <a:lnTo>
                  <a:pt x="2188070" y="419100"/>
                </a:lnTo>
                <a:lnTo>
                  <a:pt x="2220341" y="419100"/>
                </a:lnTo>
                <a:lnTo>
                  <a:pt x="2228646" y="431800"/>
                </a:lnTo>
                <a:close/>
              </a:path>
              <a:path w="2313940" h="1638300">
                <a:moveTo>
                  <a:pt x="77863" y="457200"/>
                </a:moveTo>
                <a:lnTo>
                  <a:pt x="62077" y="457200"/>
                </a:lnTo>
                <a:lnTo>
                  <a:pt x="69430" y="444500"/>
                </a:lnTo>
                <a:lnTo>
                  <a:pt x="77127" y="431800"/>
                </a:lnTo>
                <a:lnTo>
                  <a:pt x="100672" y="431800"/>
                </a:lnTo>
                <a:lnTo>
                  <a:pt x="92608" y="444500"/>
                </a:lnTo>
                <a:lnTo>
                  <a:pt x="85331" y="444500"/>
                </a:lnTo>
                <a:lnTo>
                  <a:pt x="77863" y="457200"/>
                </a:lnTo>
                <a:close/>
              </a:path>
              <a:path w="2313940" h="1638300">
                <a:moveTo>
                  <a:pt x="2251697" y="457200"/>
                </a:moveTo>
                <a:lnTo>
                  <a:pt x="2235911" y="457200"/>
                </a:lnTo>
                <a:lnTo>
                  <a:pt x="2228456" y="444500"/>
                </a:lnTo>
                <a:lnTo>
                  <a:pt x="2221166" y="444500"/>
                </a:lnTo>
                <a:lnTo>
                  <a:pt x="2213102" y="431800"/>
                </a:lnTo>
                <a:lnTo>
                  <a:pt x="2236647" y="431800"/>
                </a:lnTo>
                <a:lnTo>
                  <a:pt x="2244343" y="444500"/>
                </a:lnTo>
                <a:lnTo>
                  <a:pt x="2251697" y="457200"/>
                </a:lnTo>
                <a:close/>
              </a:path>
              <a:path w="2313940" h="1638300">
                <a:moveTo>
                  <a:pt x="64350" y="469900"/>
                </a:moveTo>
                <a:lnTo>
                  <a:pt x="48399" y="469900"/>
                </a:lnTo>
                <a:lnTo>
                  <a:pt x="55054" y="457200"/>
                </a:lnTo>
                <a:lnTo>
                  <a:pt x="71158" y="457200"/>
                </a:lnTo>
                <a:lnTo>
                  <a:pt x="64350" y="469900"/>
                </a:lnTo>
                <a:close/>
              </a:path>
              <a:path w="2313940" h="1638300">
                <a:moveTo>
                  <a:pt x="2265375" y="469900"/>
                </a:moveTo>
                <a:lnTo>
                  <a:pt x="2249424" y="469900"/>
                </a:lnTo>
                <a:lnTo>
                  <a:pt x="2242616" y="457200"/>
                </a:lnTo>
                <a:lnTo>
                  <a:pt x="2258720" y="457200"/>
                </a:lnTo>
                <a:lnTo>
                  <a:pt x="2265375" y="469900"/>
                </a:lnTo>
                <a:close/>
              </a:path>
              <a:path w="2313940" h="1638300">
                <a:moveTo>
                  <a:pt x="46634" y="495300"/>
                </a:moveTo>
                <a:lnTo>
                  <a:pt x="30683" y="495300"/>
                </a:lnTo>
                <a:lnTo>
                  <a:pt x="36195" y="482600"/>
                </a:lnTo>
                <a:lnTo>
                  <a:pt x="42113" y="469900"/>
                </a:lnTo>
                <a:lnTo>
                  <a:pt x="58293" y="469900"/>
                </a:lnTo>
                <a:lnTo>
                  <a:pt x="52184" y="482600"/>
                </a:lnTo>
                <a:lnTo>
                  <a:pt x="52374" y="482600"/>
                </a:lnTo>
                <a:lnTo>
                  <a:pt x="46634" y="495300"/>
                </a:lnTo>
                <a:close/>
              </a:path>
              <a:path w="2313940" h="1638300">
                <a:moveTo>
                  <a:pt x="2283091" y="495300"/>
                </a:moveTo>
                <a:lnTo>
                  <a:pt x="2267140" y="495300"/>
                </a:lnTo>
                <a:lnTo>
                  <a:pt x="2261400" y="482600"/>
                </a:lnTo>
                <a:lnTo>
                  <a:pt x="2261590" y="482600"/>
                </a:lnTo>
                <a:lnTo>
                  <a:pt x="2255481" y="469900"/>
                </a:lnTo>
                <a:lnTo>
                  <a:pt x="2271661" y="469900"/>
                </a:lnTo>
                <a:lnTo>
                  <a:pt x="2277579" y="482600"/>
                </a:lnTo>
                <a:lnTo>
                  <a:pt x="2283091" y="495300"/>
                </a:lnTo>
                <a:close/>
              </a:path>
              <a:path w="2313940" h="1638300">
                <a:moveTo>
                  <a:pt x="24739" y="533400"/>
                </a:moveTo>
                <a:lnTo>
                  <a:pt x="12865" y="533400"/>
                </a:lnTo>
                <a:lnTo>
                  <a:pt x="16662" y="520700"/>
                </a:lnTo>
                <a:lnTo>
                  <a:pt x="20904" y="508000"/>
                </a:lnTo>
                <a:lnTo>
                  <a:pt x="25577" y="495300"/>
                </a:lnTo>
                <a:lnTo>
                  <a:pt x="41617" y="495300"/>
                </a:lnTo>
                <a:lnTo>
                  <a:pt x="36664" y="508000"/>
                </a:lnTo>
                <a:lnTo>
                  <a:pt x="32410" y="508000"/>
                </a:lnTo>
                <a:lnTo>
                  <a:pt x="28295" y="520700"/>
                </a:lnTo>
                <a:lnTo>
                  <a:pt x="24739" y="533400"/>
                </a:lnTo>
                <a:close/>
              </a:path>
              <a:path w="2313940" h="1638300">
                <a:moveTo>
                  <a:pt x="2300909" y="533400"/>
                </a:moveTo>
                <a:lnTo>
                  <a:pt x="2289035" y="533400"/>
                </a:lnTo>
                <a:lnTo>
                  <a:pt x="2285365" y="520700"/>
                </a:lnTo>
                <a:lnTo>
                  <a:pt x="2281364" y="508000"/>
                </a:lnTo>
                <a:lnTo>
                  <a:pt x="2277110" y="508000"/>
                </a:lnTo>
                <a:lnTo>
                  <a:pt x="2272157" y="495300"/>
                </a:lnTo>
                <a:lnTo>
                  <a:pt x="2288197" y="495300"/>
                </a:lnTo>
                <a:lnTo>
                  <a:pt x="2292870" y="508000"/>
                </a:lnTo>
                <a:lnTo>
                  <a:pt x="2297112" y="520700"/>
                </a:lnTo>
                <a:lnTo>
                  <a:pt x="2300909" y="533400"/>
                </a:lnTo>
                <a:close/>
              </a:path>
              <a:path w="2313940" h="1638300">
                <a:moveTo>
                  <a:pt x="32270" y="520700"/>
                </a:moveTo>
                <a:lnTo>
                  <a:pt x="32410" y="508000"/>
                </a:lnTo>
                <a:lnTo>
                  <a:pt x="36817" y="508000"/>
                </a:lnTo>
                <a:lnTo>
                  <a:pt x="32270" y="520700"/>
                </a:lnTo>
                <a:close/>
              </a:path>
              <a:path w="2313940" h="1638300">
                <a:moveTo>
                  <a:pt x="2281504" y="520700"/>
                </a:moveTo>
                <a:lnTo>
                  <a:pt x="2276957" y="508000"/>
                </a:lnTo>
                <a:lnTo>
                  <a:pt x="2281364" y="508000"/>
                </a:lnTo>
                <a:lnTo>
                  <a:pt x="2281504" y="520700"/>
                </a:lnTo>
                <a:close/>
              </a:path>
              <a:path w="2313940" h="1638300">
                <a:moveTo>
                  <a:pt x="13716" y="584200"/>
                </a:moveTo>
                <a:lnTo>
                  <a:pt x="1092" y="584200"/>
                </a:lnTo>
                <a:lnTo>
                  <a:pt x="2438" y="571500"/>
                </a:lnTo>
                <a:lnTo>
                  <a:pt x="4305" y="558800"/>
                </a:lnTo>
                <a:lnTo>
                  <a:pt x="6667" y="546100"/>
                </a:lnTo>
                <a:lnTo>
                  <a:pt x="9525" y="533400"/>
                </a:lnTo>
                <a:lnTo>
                  <a:pt x="24841" y="533400"/>
                </a:lnTo>
                <a:lnTo>
                  <a:pt x="21615" y="546100"/>
                </a:lnTo>
                <a:lnTo>
                  <a:pt x="19011" y="546100"/>
                </a:lnTo>
                <a:lnTo>
                  <a:pt x="16713" y="558800"/>
                </a:lnTo>
                <a:lnTo>
                  <a:pt x="14973" y="571500"/>
                </a:lnTo>
                <a:lnTo>
                  <a:pt x="13716" y="584200"/>
                </a:lnTo>
                <a:close/>
              </a:path>
              <a:path w="2313940" h="1638300">
                <a:moveTo>
                  <a:pt x="2312682" y="584200"/>
                </a:moveTo>
                <a:lnTo>
                  <a:pt x="2300058" y="584200"/>
                </a:lnTo>
                <a:lnTo>
                  <a:pt x="2298750" y="571500"/>
                </a:lnTo>
                <a:lnTo>
                  <a:pt x="2296998" y="558800"/>
                </a:lnTo>
                <a:lnTo>
                  <a:pt x="2294763" y="546100"/>
                </a:lnTo>
                <a:lnTo>
                  <a:pt x="2292172" y="546100"/>
                </a:lnTo>
                <a:lnTo>
                  <a:pt x="2288933" y="533400"/>
                </a:lnTo>
                <a:lnTo>
                  <a:pt x="2304249" y="533400"/>
                </a:lnTo>
                <a:lnTo>
                  <a:pt x="2307107" y="546100"/>
                </a:lnTo>
                <a:lnTo>
                  <a:pt x="2309469" y="558800"/>
                </a:lnTo>
                <a:lnTo>
                  <a:pt x="2311336" y="571500"/>
                </a:lnTo>
                <a:lnTo>
                  <a:pt x="2312682" y="584200"/>
                </a:lnTo>
                <a:close/>
              </a:path>
              <a:path w="2313940" h="1638300">
                <a:moveTo>
                  <a:pt x="12763" y="596900"/>
                </a:moveTo>
                <a:lnTo>
                  <a:pt x="63" y="596900"/>
                </a:lnTo>
                <a:lnTo>
                  <a:pt x="279" y="584200"/>
                </a:lnTo>
                <a:lnTo>
                  <a:pt x="12966" y="584200"/>
                </a:lnTo>
                <a:lnTo>
                  <a:pt x="12763" y="596900"/>
                </a:lnTo>
                <a:close/>
              </a:path>
              <a:path w="2313940" h="1638300">
                <a:moveTo>
                  <a:pt x="12954" y="596900"/>
                </a:moveTo>
                <a:lnTo>
                  <a:pt x="12966" y="584200"/>
                </a:lnTo>
                <a:lnTo>
                  <a:pt x="13284" y="584200"/>
                </a:lnTo>
                <a:lnTo>
                  <a:pt x="12954" y="596900"/>
                </a:lnTo>
                <a:close/>
              </a:path>
              <a:path w="2313940" h="1638300">
                <a:moveTo>
                  <a:pt x="2300820" y="596900"/>
                </a:moveTo>
                <a:lnTo>
                  <a:pt x="2300490" y="584200"/>
                </a:lnTo>
                <a:lnTo>
                  <a:pt x="2300808" y="584200"/>
                </a:lnTo>
                <a:lnTo>
                  <a:pt x="2300820" y="596900"/>
                </a:lnTo>
                <a:close/>
              </a:path>
              <a:path w="2313940" h="1638300">
                <a:moveTo>
                  <a:pt x="2313711" y="596900"/>
                </a:moveTo>
                <a:lnTo>
                  <a:pt x="2301011" y="596900"/>
                </a:lnTo>
                <a:lnTo>
                  <a:pt x="2300808" y="584200"/>
                </a:lnTo>
                <a:lnTo>
                  <a:pt x="2313495" y="584200"/>
                </a:lnTo>
                <a:lnTo>
                  <a:pt x="2313711" y="596900"/>
                </a:lnTo>
                <a:close/>
              </a:path>
              <a:path w="2313940" h="1638300">
                <a:moveTo>
                  <a:pt x="12700" y="1422400"/>
                </a:moveTo>
                <a:lnTo>
                  <a:pt x="0" y="1422400"/>
                </a:lnTo>
                <a:lnTo>
                  <a:pt x="0" y="596900"/>
                </a:lnTo>
                <a:lnTo>
                  <a:pt x="12700" y="596900"/>
                </a:lnTo>
                <a:lnTo>
                  <a:pt x="12700" y="1422400"/>
                </a:lnTo>
                <a:close/>
              </a:path>
              <a:path w="2313940" h="1638300">
                <a:moveTo>
                  <a:pt x="2313774" y="1422400"/>
                </a:moveTo>
                <a:lnTo>
                  <a:pt x="2301074" y="1422400"/>
                </a:lnTo>
                <a:lnTo>
                  <a:pt x="2301074" y="596900"/>
                </a:lnTo>
                <a:lnTo>
                  <a:pt x="2313774" y="596900"/>
                </a:lnTo>
                <a:lnTo>
                  <a:pt x="2313774" y="1422400"/>
                </a:lnTo>
                <a:close/>
              </a:path>
              <a:path w="2313940" h="1638300">
                <a:moveTo>
                  <a:pt x="12966" y="1435100"/>
                </a:moveTo>
                <a:lnTo>
                  <a:pt x="279" y="1435100"/>
                </a:lnTo>
                <a:lnTo>
                  <a:pt x="63" y="1422400"/>
                </a:lnTo>
                <a:lnTo>
                  <a:pt x="12763" y="1422400"/>
                </a:lnTo>
                <a:lnTo>
                  <a:pt x="12966" y="1435100"/>
                </a:lnTo>
                <a:close/>
              </a:path>
              <a:path w="2313940" h="1638300">
                <a:moveTo>
                  <a:pt x="2313495" y="1435100"/>
                </a:moveTo>
                <a:lnTo>
                  <a:pt x="2300808" y="1435100"/>
                </a:lnTo>
                <a:lnTo>
                  <a:pt x="2301011" y="1422400"/>
                </a:lnTo>
                <a:lnTo>
                  <a:pt x="2313711" y="1422400"/>
                </a:lnTo>
                <a:lnTo>
                  <a:pt x="2313495" y="1435100"/>
                </a:lnTo>
                <a:close/>
              </a:path>
              <a:path w="2313940" h="1638300">
                <a:moveTo>
                  <a:pt x="16776" y="1460500"/>
                </a:moveTo>
                <a:lnTo>
                  <a:pt x="2438" y="1460500"/>
                </a:lnTo>
                <a:lnTo>
                  <a:pt x="1092" y="1447800"/>
                </a:lnTo>
                <a:lnTo>
                  <a:pt x="622" y="1435100"/>
                </a:lnTo>
                <a:lnTo>
                  <a:pt x="13271" y="1435100"/>
                </a:lnTo>
                <a:lnTo>
                  <a:pt x="13741" y="1447800"/>
                </a:lnTo>
                <a:lnTo>
                  <a:pt x="14973" y="1447800"/>
                </a:lnTo>
                <a:lnTo>
                  <a:pt x="16776" y="1460500"/>
                </a:lnTo>
                <a:close/>
              </a:path>
              <a:path w="2313940" h="1638300">
                <a:moveTo>
                  <a:pt x="2311336" y="1460500"/>
                </a:moveTo>
                <a:lnTo>
                  <a:pt x="2296998" y="1460500"/>
                </a:lnTo>
                <a:lnTo>
                  <a:pt x="2298801" y="1447800"/>
                </a:lnTo>
                <a:lnTo>
                  <a:pt x="2300033" y="1447800"/>
                </a:lnTo>
                <a:lnTo>
                  <a:pt x="2300503" y="1435100"/>
                </a:lnTo>
                <a:lnTo>
                  <a:pt x="2313152" y="1435100"/>
                </a:lnTo>
                <a:lnTo>
                  <a:pt x="2312682" y="1447800"/>
                </a:lnTo>
                <a:lnTo>
                  <a:pt x="2311336" y="1460500"/>
                </a:lnTo>
                <a:close/>
              </a:path>
              <a:path w="2313940" h="1638300">
                <a:moveTo>
                  <a:pt x="32410" y="1511300"/>
                </a:moveTo>
                <a:lnTo>
                  <a:pt x="16662" y="1511300"/>
                </a:lnTo>
                <a:lnTo>
                  <a:pt x="12865" y="1498600"/>
                </a:lnTo>
                <a:lnTo>
                  <a:pt x="9525" y="1485900"/>
                </a:lnTo>
                <a:lnTo>
                  <a:pt x="6667" y="1473200"/>
                </a:lnTo>
                <a:lnTo>
                  <a:pt x="4305" y="1460500"/>
                </a:lnTo>
                <a:lnTo>
                  <a:pt x="16713" y="1460500"/>
                </a:lnTo>
                <a:lnTo>
                  <a:pt x="19011" y="1473200"/>
                </a:lnTo>
                <a:lnTo>
                  <a:pt x="21704" y="1485900"/>
                </a:lnTo>
                <a:lnTo>
                  <a:pt x="24739" y="1485900"/>
                </a:lnTo>
                <a:lnTo>
                  <a:pt x="28409" y="1498600"/>
                </a:lnTo>
                <a:lnTo>
                  <a:pt x="32410" y="1511300"/>
                </a:lnTo>
                <a:close/>
              </a:path>
              <a:path w="2313940" h="1638300">
                <a:moveTo>
                  <a:pt x="2297112" y="1511300"/>
                </a:moveTo>
                <a:lnTo>
                  <a:pt x="2281364" y="1511300"/>
                </a:lnTo>
                <a:lnTo>
                  <a:pt x="2285479" y="1498600"/>
                </a:lnTo>
                <a:lnTo>
                  <a:pt x="2289035" y="1485900"/>
                </a:lnTo>
                <a:lnTo>
                  <a:pt x="2292070" y="1485900"/>
                </a:lnTo>
                <a:lnTo>
                  <a:pt x="2294839" y="1473200"/>
                </a:lnTo>
                <a:lnTo>
                  <a:pt x="2297061" y="1460500"/>
                </a:lnTo>
                <a:lnTo>
                  <a:pt x="2309469" y="1460500"/>
                </a:lnTo>
                <a:lnTo>
                  <a:pt x="2307107" y="1473200"/>
                </a:lnTo>
                <a:lnTo>
                  <a:pt x="2304249" y="1485900"/>
                </a:lnTo>
                <a:lnTo>
                  <a:pt x="2300909" y="1498600"/>
                </a:lnTo>
                <a:lnTo>
                  <a:pt x="2297112" y="1511300"/>
                </a:lnTo>
                <a:close/>
              </a:path>
              <a:path w="2313940" h="1638300">
                <a:moveTo>
                  <a:pt x="46812" y="1536700"/>
                </a:moveTo>
                <a:lnTo>
                  <a:pt x="30683" y="1536700"/>
                </a:lnTo>
                <a:lnTo>
                  <a:pt x="25577" y="1524000"/>
                </a:lnTo>
                <a:lnTo>
                  <a:pt x="20904" y="1511300"/>
                </a:lnTo>
                <a:lnTo>
                  <a:pt x="32270" y="1511300"/>
                </a:lnTo>
                <a:lnTo>
                  <a:pt x="36817" y="1524000"/>
                </a:lnTo>
                <a:lnTo>
                  <a:pt x="41465" y="1524000"/>
                </a:lnTo>
                <a:lnTo>
                  <a:pt x="46812" y="1536700"/>
                </a:lnTo>
                <a:close/>
              </a:path>
              <a:path w="2313940" h="1638300">
                <a:moveTo>
                  <a:pt x="2283091" y="1536700"/>
                </a:moveTo>
                <a:lnTo>
                  <a:pt x="2266962" y="1536700"/>
                </a:lnTo>
                <a:lnTo>
                  <a:pt x="2272309" y="1524000"/>
                </a:lnTo>
                <a:lnTo>
                  <a:pt x="2276957" y="1524000"/>
                </a:lnTo>
                <a:lnTo>
                  <a:pt x="2281504" y="1511300"/>
                </a:lnTo>
                <a:lnTo>
                  <a:pt x="2292870" y="1511300"/>
                </a:lnTo>
                <a:lnTo>
                  <a:pt x="2288197" y="1524000"/>
                </a:lnTo>
                <a:lnTo>
                  <a:pt x="2283091" y="1536700"/>
                </a:lnTo>
                <a:close/>
              </a:path>
              <a:path w="2313940" h="1638300">
                <a:moveTo>
                  <a:pt x="64554" y="1562100"/>
                </a:moveTo>
                <a:lnTo>
                  <a:pt x="48399" y="1562100"/>
                </a:lnTo>
                <a:lnTo>
                  <a:pt x="42113" y="1549400"/>
                </a:lnTo>
                <a:lnTo>
                  <a:pt x="36195" y="1536700"/>
                </a:lnTo>
                <a:lnTo>
                  <a:pt x="52184" y="1536700"/>
                </a:lnTo>
                <a:lnTo>
                  <a:pt x="58293" y="1549400"/>
                </a:lnTo>
                <a:lnTo>
                  <a:pt x="58102" y="1549400"/>
                </a:lnTo>
                <a:lnTo>
                  <a:pt x="64554" y="1562100"/>
                </a:lnTo>
                <a:close/>
              </a:path>
              <a:path w="2313940" h="1638300">
                <a:moveTo>
                  <a:pt x="2265375" y="1562100"/>
                </a:moveTo>
                <a:lnTo>
                  <a:pt x="2249220" y="1562100"/>
                </a:lnTo>
                <a:lnTo>
                  <a:pt x="2255672" y="1549400"/>
                </a:lnTo>
                <a:lnTo>
                  <a:pt x="2255481" y="1549400"/>
                </a:lnTo>
                <a:lnTo>
                  <a:pt x="2261590" y="1536700"/>
                </a:lnTo>
                <a:lnTo>
                  <a:pt x="2277579" y="1536700"/>
                </a:lnTo>
                <a:lnTo>
                  <a:pt x="2271661" y="1549400"/>
                </a:lnTo>
                <a:lnTo>
                  <a:pt x="2265375" y="1562100"/>
                </a:lnTo>
                <a:close/>
              </a:path>
              <a:path w="2313940" h="1638300">
                <a:moveTo>
                  <a:pt x="78092" y="1574800"/>
                </a:moveTo>
                <a:lnTo>
                  <a:pt x="62077" y="1574800"/>
                </a:lnTo>
                <a:lnTo>
                  <a:pt x="55054" y="1562100"/>
                </a:lnTo>
                <a:lnTo>
                  <a:pt x="70954" y="1562100"/>
                </a:lnTo>
                <a:lnTo>
                  <a:pt x="78092" y="1574800"/>
                </a:lnTo>
                <a:close/>
              </a:path>
              <a:path w="2313940" h="1638300">
                <a:moveTo>
                  <a:pt x="2251697" y="1574800"/>
                </a:moveTo>
                <a:lnTo>
                  <a:pt x="2235682" y="1574800"/>
                </a:lnTo>
                <a:lnTo>
                  <a:pt x="2242819" y="1562100"/>
                </a:lnTo>
                <a:lnTo>
                  <a:pt x="2258720" y="1562100"/>
                </a:lnTo>
                <a:lnTo>
                  <a:pt x="2251697" y="1574800"/>
                </a:lnTo>
                <a:close/>
              </a:path>
              <a:path w="2313940" h="1638300">
                <a:moveTo>
                  <a:pt x="92862" y="1587500"/>
                </a:moveTo>
                <a:lnTo>
                  <a:pt x="77127" y="1587500"/>
                </a:lnTo>
                <a:lnTo>
                  <a:pt x="69430" y="1574800"/>
                </a:lnTo>
                <a:lnTo>
                  <a:pt x="85090" y="1574800"/>
                </a:lnTo>
                <a:lnTo>
                  <a:pt x="92862" y="1587500"/>
                </a:lnTo>
                <a:close/>
              </a:path>
              <a:path w="2313940" h="1638300">
                <a:moveTo>
                  <a:pt x="2236647" y="1587500"/>
                </a:moveTo>
                <a:lnTo>
                  <a:pt x="2220912" y="1587500"/>
                </a:lnTo>
                <a:lnTo>
                  <a:pt x="2228684" y="1574800"/>
                </a:lnTo>
                <a:lnTo>
                  <a:pt x="2244343" y="1574800"/>
                </a:lnTo>
                <a:lnTo>
                  <a:pt x="2236647" y="1587500"/>
                </a:lnTo>
                <a:close/>
              </a:path>
              <a:path w="2313940" h="1638300">
                <a:moveTo>
                  <a:pt x="117106" y="1600200"/>
                </a:moveTo>
                <a:lnTo>
                  <a:pt x="93433" y="1600200"/>
                </a:lnTo>
                <a:lnTo>
                  <a:pt x="85128" y="1587500"/>
                </a:lnTo>
                <a:lnTo>
                  <a:pt x="108496" y="1587500"/>
                </a:lnTo>
                <a:lnTo>
                  <a:pt x="117106" y="1600200"/>
                </a:lnTo>
                <a:close/>
              </a:path>
              <a:path w="2313940" h="1638300">
                <a:moveTo>
                  <a:pt x="2220341" y="1600200"/>
                </a:moveTo>
                <a:lnTo>
                  <a:pt x="2196668" y="1600200"/>
                </a:lnTo>
                <a:lnTo>
                  <a:pt x="2205278" y="1587500"/>
                </a:lnTo>
                <a:lnTo>
                  <a:pt x="2228646" y="1587500"/>
                </a:lnTo>
                <a:lnTo>
                  <a:pt x="2220341" y="1600200"/>
                </a:lnTo>
                <a:close/>
              </a:path>
              <a:path w="2313940" h="1638300">
                <a:moveTo>
                  <a:pt x="134531" y="1612900"/>
                </a:moveTo>
                <a:lnTo>
                  <a:pt x="110909" y="1612900"/>
                </a:lnTo>
                <a:lnTo>
                  <a:pt x="102044" y="1600200"/>
                </a:lnTo>
                <a:lnTo>
                  <a:pt x="125425" y="1600200"/>
                </a:lnTo>
                <a:lnTo>
                  <a:pt x="134531" y="1612900"/>
                </a:lnTo>
                <a:close/>
              </a:path>
              <a:path w="2313940" h="1638300">
                <a:moveTo>
                  <a:pt x="2202865" y="1612900"/>
                </a:moveTo>
                <a:lnTo>
                  <a:pt x="2179243" y="1612900"/>
                </a:lnTo>
                <a:lnTo>
                  <a:pt x="2188349" y="1600200"/>
                </a:lnTo>
                <a:lnTo>
                  <a:pt x="2211743" y="1600200"/>
                </a:lnTo>
                <a:lnTo>
                  <a:pt x="2202865" y="1612900"/>
                </a:lnTo>
                <a:close/>
              </a:path>
              <a:path w="2313940" h="1638300">
                <a:moveTo>
                  <a:pt x="181749" y="1625600"/>
                </a:moveTo>
                <a:lnTo>
                  <a:pt x="139065" y="1625600"/>
                </a:lnTo>
                <a:lnTo>
                  <a:pt x="129438" y="1612900"/>
                </a:lnTo>
                <a:lnTo>
                  <a:pt x="171627" y="1612900"/>
                </a:lnTo>
                <a:lnTo>
                  <a:pt x="181749" y="1625600"/>
                </a:lnTo>
                <a:close/>
              </a:path>
              <a:path w="2313940" h="1638300">
                <a:moveTo>
                  <a:pt x="2174709" y="1625600"/>
                </a:moveTo>
                <a:lnTo>
                  <a:pt x="2132025" y="1625600"/>
                </a:lnTo>
                <a:lnTo>
                  <a:pt x="2142147" y="1612900"/>
                </a:lnTo>
                <a:lnTo>
                  <a:pt x="2184336" y="1612900"/>
                </a:lnTo>
                <a:lnTo>
                  <a:pt x="2174709" y="1625600"/>
                </a:lnTo>
                <a:close/>
              </a:path>
              <a:path w="2313940" h="1638300">
                <a:moveTo>
                  <a:pt x="2134095" y="1638300"/>
                </a:moveTo>
                <a:lnTo>
                  <a:pt x="179679" y="1638300"/>
                </a:lnTo>
                <a:lnTo>
                  <a:pt x="169240" y="1625600"/>
                </a:lnTo>
                <a:lnTo>
                  <a:pt x="2144534" y="1625600"/>
                </a:lnTo>
                <a:lnTo>
                  <a:pt x="2134095" y="1638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416700" y="3996296"/>
            <a:ext cx="18573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突出主要因</a:t>
            </a:r>
            <a:r>
              <a:rPr dirty="0" sz="2400" spc="-5" b="1">
                <a:latin typeface="华文楷体"/>
                <a:cs typeface="华文楷体"/>
              </a:rPr>
              <a:t>素 </a:t>
            </a:r>
            <a:r>
              <a:rPr dirty="0" sz="2400" b="1">
                <a:latin typeface="华文楷体"/>
                <a:cs typeface="华文楷体"/>
              </a:rPr>
              <a:t>忽略次要因</a:t>
            </a:r>
            <a:r>
              <a:rPr dirty="0" sz="2400" spc="-5" b="1">
                <a:latin typeface="华文楷体"/>
                <a:cs typeface="华文楷体"/>
              </a:rPr>
              <a:t>素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7835" y="2534411"/>
            <a:ext cx="7924800" cy="1517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93022" y="2530475"/>
            <a:ext cx="7933690" cy="1525270"/>
          </a:xfrm>
          <a:custGeom>
            <a:avLst/>
            <a:gdLst/>
            <a:ahLst/>
            <a:cxnLst/>
            <a:rect l="l" t="t" r="r" b="b"/>
            <a:pathLst>
              <a:path w="7933690" h="1525270">
                <a:moveTo>
                  <a:pt x="30340" y="1525257"/>
                </a:moveTo>
                <a:lnTo>
                  <a:pt x="0" y="1347304"/>
                </a:lnTo>
                <a:lnTo>
                  <a:pt x="7903273" y="0"/>
                </a:lnTo>
                <a:lnTo>
                  <a:pt x="7904704" y="8394"/>
                </a:lnTo>
                <a:lnTo>
                  <a:pt x="7891818" y="8394"/>
                </a:lnTo>
                <a:lnTo>
                  <a:pt x="7892885" y="14656"/>
                </a:lnTo>
                <a:lnTo>
                  <a:pt x="51380" y="1351432"/>
                </a:lnTo>
                <a:lnTo>
                  <a:pt x="13589" y="1351432"/>
                </a:lnTo>
                <a:lnTo>
                  <a:pt x="8394" y="1358760"/>
                </a:lnTo>
                <a:lnTo>
                  <a:pt x="14837" y="1358760"/>
                </a:lnTo>
                <a:lnTo>
                  <a:pt x="40715" y="1510601"/>
                </a:lnTo>
                <a:lnTo>
                  <a:pt x="34455" y="1511668"/>
                </a:lnTo>
                <a:lnTo>
                  <a:pt x="41783" y="1516862"/>
                </a:lnTo>
                <a:lnTo>
                  <a:pt x="79583" y="1516862"/>
                </a:lnTo>
                <a:lnTo>
                  <a:pt x="30340" y="1525257"/>
                </a:lnTo>
                <a:close/>
              </a:path>
              <a:path w="7933690" h="1525270">
                <a:moveTo>
                  <a:pt x="7892885" y="14656"/>
                </a:moveTo>
                <a:lnTo>
                  <a:pt x="7891818" y="8394"/>
                </a:lnTo>
                <a:lnTo>
                  <a:pt x="7899146" y="13588"/>
                </a:lnTo>
                <a:lnTo>
                  <a:pt x="7892885" y="14656"/>
                </a:lnTo>
                <a:close/>
              </a:path>
              <a:path w="7933690" h="1525270">
                <a:moveTo>
                  <a:pt x="7918957" y="167562"/>
                </a:moveTo>
                <a:lnTo>
                  <a:pt x="7892885" y="14656"/>
                </a:lnTo>
                <a:lnTo>
                  <a:pt x="7899146" y="13588"/>
                </a:lnTo>
                <a:lnTo>
                  <a:pt x="7891818" y="8394"/>
                </a:lnTo>
                <a:lnTo>
                  <a:pt x="7904704" y="8394"/>
                </a:lnTo>
                <a:lnTo>
                  <a:pt x="7931660" y="166497"/>
                </a:lnTo>
                <a:lnTo>
                  <a:pt x="7925206" y="166497"/>
                </a:lnTo>
                <a:lnTo>
                  <a:pt x="7918957" y="167562"/>
                </a:lnTo>
                <a:close/>
              </a:path>
              <a:path w="7933690" h="1525270">
                <a:moveTo>
                  <a:pt x="7920024" y="173824"/>
                </a:moveTo>
                <a:lnTo>
                  <a:pt x="7918957" y="167562"/>
                </a:lnTo>
                <a:lnTo>
                  <a:pt x="7925206" y="166497"/>
                </a:lnTo>
                <a:lnTo>
                  <a:pt x="7920024" y="173824"/>
                </a:lnTo>
                <a:close/>
              </a:path>
              <a:path w="7933690" h="1525270">
                <a:moveTo>
                  <a:pt x="7932910" y="173824"/>
                </a:moveTo>
                <a:lnTo>
                  <a:pt x="7920024" y="173824"/>
                </a:lnTo>
                <a:lnTo>
                  <a:pt x="7925206" y="166497"/>
                </a:lnTo>
                <a:lnTo>
                  <a:pt x="7931660" y="166497"/>
                </a:lnTo>
                <a:lnTo>
                  <a:pt x="7932910" y="173824"/>
                </a:lnTo>
                <a:close/>
              </a:path>
              <a:path w="7933690" h="1525270">
                <a:moveTo>
                  <a:pt x="79583" y="1516862"/>
                </a:moveTo>
                <a:lnTo>
                  <a:pt x="41783" y="1516862"/>
                </a:lnTo>
                <a:lnTo>
                  <a:pt x="40715" y="1510601"/>
                </a:lnTo>
                <a:lnTo>
                  <a:pt x="7918957" y="167562"/>
                </a:lnTo>
                <a:lnTo>
                  <a:pt x="7920024" y="173824"/>
                </a:lnTo>
                <a:lnTo>
                  <a:pt x="7932910" y="173824"/>
                </a:lnTo>
                <a:lnTo>
                  <a:pt x="7933613" y="177952"/>
                </a:lnTo>
                <a:lnTo>
                  <a:pt x="79583" y="1516862"/>
                </a:lnTo>
                <a:close/>
              </a:path>
              <a:path w="7933690" h="1525270">
                <a:moveTo>
                  <a:pt x="8394" y="1358760"/>
                </a:moveTo>
                <a:lnTo>
                  <a:pt x="13589" y="1351432"/>
                </a:lnTo>
                <a:lnTo>
                  <a:pt x="14655" y="1357692"/>
                </a:lnTo>
                <a:lnTo>
                  <a:pt x="8394" y="1358760"/>
                </a:lnTo>
                <a:close/>
              </a:path>
              <a:path w="7933690" h="1525270">
                <a:moveTo>
                  <a:pt x="14655" y="1357692"/>
                </a:moveTo>
                <a:lnTo>
                  <a:pt x="13589" y="1351432"/>
                </a:lnTo>
                <a:lnTo>
                  <a:pt x="51380" y="1351432"/>
                </a:lnTo>
                <a:lnTo>
                  <a:pt x="14655" y="1357692"/>
                </a:lnTo>
                <a:close/>
              </a:path>
              <a:path w="7933690" h="1525270">
                <a:moveTo>
                  <a:pt x="14837" y="1358760"/>
                </a:moveTo>
                <a:lnTo>
                  <a:pt x="8394" y="1358760"/>
                </a:lnTo>
                <a:lnTo>
                  <a:pt x="14655" y="1357692"/>
                </a:lnTo>
                <a:lnTo>
                  <a:pt x="14837" y="1358760"/>
                </a:lnTo>
                <a:close/>
              </a:path>
              <a:path w="7933690" h="1525270">
                <a:moveTo>
                  <a:pt x="41783" y="1516862"/>
                </a:moveTo>
                <a:lnTo>
                  <a:pt x="34455" y="1511668"/>
                </a:lnTo>
                <a:lnTo>
                  <a:pt x="40715" y="1510601"/>
                </a:lnTo>
                <a:lnTo>
                  <a:pt x="41783" y="151686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08464" y="2083307"/>
            <a:ext cx="539496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04577" y="2078951"/>
            <a:ext cx="547827" cy="542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04577" y="2078951"/>
            <a:ext cx="548005" cy="542290"/>
          </a:xfrm>
          <a:custGeom>
            <a:avLst/>
            <a:gdLst/>
            <a:ahLst/>
            <a:cxnLst/>
            <a:rect l="l" t="t" r="r" b="b"/>
            <a:pathLst>
              <a:path w="548004" h="542289">
                <a:moveTo>
                  <a:pt x="79870" y="542163"/>
                </a:moveTo>
                <a:lnTo>
                  <a:pt x="0" y="81051"/>
                </a:lnTo>
                <a:lnTo>
                  <a:pt x="467956" y="0"/>
                </a:lnTo>
                <a:lnTo>
                  <a:pt x="469415" y="8420"/>
                </a:lnTo>
                <a:lnTo>
                  <a:pt x="456526" y="8420"/>
                </a:lnTo>
                <a:lnTo>
                  <a:pt x="457612" y="14685"/>
                </a:lnTo>
                <a:lnTo>
                  <a:pt x="50804" y="85140"/>
                </a:lnTo>
                <a:lnTo>
                  <a:pt x="13601" y="85140"/>
                </a:lnTo>
                <a:lnTo>
                  <a:pt x="8420" y="92481"/>
                </a:lnTo>
                <a:lnTo>
                  <a:pt x="14873" y="92481"/>
                </a:lnTo>
                <a:lnTo>
                  <a:pt x="90215" y="527477"/>
                </a:lnTo>
                <a:lnTo>
                  <a:pt x="83959" y="528561"/>
                </a:lnTo>
                <a:lnTo>
                  <a:pt x="91300" y="533742"/>
                </a:lnTo>
                <a:lnTo>
                  <a:pt x="128484" y="533742"/>
                </a:lnTo>
                <a:lnTo>
                  <a:pt x="79870" y="542163"/>
                </a:lnTo>
                <a:close/>
              </a:path>
              <a:path w="548004" h="542289">
                <a:moveTo>
                  <a:pt x="457612" y="14685"/>
                </a:moveTo>
                <a:lnTo>
                  <a:pt x="456526" y="8420"/>
                </a:lnTo>
                <a:lnTo>
                  <a:pt x="463867" y="13601"/>
                </a:lnTo>
                <a:lnTo>
                  <a:pt x="457612" y="14685"/>
                </a:lnTo>
                <a:close/>
              </a:path>
              <a:path w="548004" h="542289">
                <a:moveTo>
                  <a:pt x="533142" y="450766"/>
                </a:moveTo>
                <a:lnTo>
                  <a:pt x="457612" y="14685"/>
                </a:lnTo>
                <a:lnTo>
                  <a:pt x="463867" y="13601"/>
                </a:lnTo>
                <a:lnTo>
                  <a:pt x="456526" y="8420"/>
                </a:lnTo>
                <a:lnTo>
                  <a:pt x="469415" y="8420"/>
                </a:lnTo>
                <a:lnTo>
                  <a:pt x="545847" y="449681"/>
                </a:lnTo>
                <a:lnTo>
                  <a:pt x="539407" y="449681"/>
                </a:lnTo>
                <a:lnTo>
                  <a:pt x="533142" y="450766"/>
                </a:lnTo>
                <a:close/>
              </a:path>
              <a:path w="548004" h="542289">
                <a:moveTo>
                  <a:pt x="8420" y="92481"/>
                </a:moveTo>
                <a:lnTo>
                  <a:pt x="13601" y="85140"/>
                </a:lnTo>
                <a:lnTo>
                  <a:pt x="14685" y="91396"/>
                </a:lnTo>
                <a:lnTo>
                  <a:pt x="8420" y="92481"/>
                </a:lnTo>
                <a:close/>
              </a:path>
              <a:path w="548004" h="542289">
                <a:moveTo>
                  <a:pt x="14685" y="91396"/>
                </a:moveTo>
                <a:lnTo>
                  <a:pt x="13601" y="85140"/>
                </a:lnTo>
                <a:lnTo>
                  <a:pt x="50804" y="85140"/>
                </a:lnTo>
                <a:lnTo>
                  <a:pt x="14685" y="91396"/>
                </a:lnTo>
                <a:close/>
              </a:path>
              <a:path w="548004" h="542289">
                <a:moveTo>
                  <a:pt x="14873" y="92481"/>
                </a:moveTo>
                <a:lnTo>
                  <a:pt x="8420" y="92481"/>
                </a:lnTo>
                <a:lnTo>
                  <a:pt x="14685" y="91396"/>
                </a:lnTo>
                <a:lnTo>
                  <a:pt x="14873" y="92481"/>
                </a:lnTo>
                <a:close/>
              </a:path>
              <a:path w="548004" h="542289">
                <a:moveTo>
                  <a:pt x="534225" y="457022"/>
                </a:moveTo>
                <a:lnTo>
                  <a:pt x="533142" y="450766"/>
                </a:lnTo>
                <a:lnTo>
                  <a:pt x="539407" y="449681"/>
                </a:lnTo>
                <a:lnTo>
                  <a:pt x="534225" y="457022"/>
                </a:lnTo>
                <a:close/>
              </a:path>
              <a:path w="548004" h="542289">
                <a:moveTo>
                  <a:pt x="547118" y="457022"/>
                </a:moveTo>
                <a:lnTo>
                  <a:pt x="534225" y="457022"/>
                </a:lnTo>
                <a:lnTo>
                  <a:pt x="539407" y="449681"/>
                </a:lnTo>
                <a:lnTo>
                  <a:pt x="545847" y="449681"/>
                </a:lnTo>
                <a:lnTo>
                  <a:pt x="547118" y="457022"/>
                </a:lnTo>
                <a:close/>
              </a:path>
              <a:path w="548004" h="542289">
                <a:moveTo>
                  <a:pt x="128484" y="533742"/>
                </a:moveTo>
                <a:lnTo>
                  <a:pt x="91300" y="533742"/>
                </a:lnTo>
                <a:lnTo>
                  <a:pt x="90215" y="527477"/>
                </a:lnTo>
                <a:lnTo>
                  <a:pt x="533142" y="450766"/>
                </a:lnTo>
                <a:lnTo>
                  <a:pt x="534225" y="457022"/>
                </a:lnTo>
                <a:lnTo>
                  <a:pt x="547118" y="457022"/>
                </a:lnTo>
                <a:lnTo>
                  <a:pt x="547827" y="461111"/>
                </a:lnTo>
                <a:lnTo>
                  <a:pt x="128484" y="533742"/>
                </a:lnTo>
                <a:close/>
              </a:path>
              <a:path w="548004" h="542289">
                <a:moveTo>
                  <a:pt x="91300" y="533742"/>
                </a:moveTo>
                <a:lnTo>
                  <a:pt x="83959" y="528561"/>
                </a:lnTo>
                <a:lnTo>
                  <a:pt x="90215" y="527477"/>
                </a:lnTo>
                <a:lnTo>
                  <a:pt x="91300" y="53374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87800" y="4455337"/>
            <a:ext cx="660400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800" b="1">
                <a:latin typeface="华文楷体"/>
                <a:cs typeface="华文楷体"/>
              </a:rPr>
              <a:t>结论</a:t>
            </a:r>
            <a:r>
              <a:rPr dirty="0" sz="2800" spc="-5" b="1">
                <a:latin typeface="华文楷体"/>
                <a:cs typeface="华文楷体"/>
              </a:rPr>
              <a:t>2</a:t>
            </a:r>
            <a:r>
              <a:rPr dirty="0" sz="2800" b="1">
                <a:latin typeface="华文楷体"/>
                <a:cs typeface="华文楷体"/>
              </a:rPr>
              <a:t>：当物体上各点的运动完全相同时</a:t>
            </a:r>
            <a:r>
              <a:rPr dirty="0" sz="2800" spc="-5" b="1">
                <a:latin typeface="华文楷体"/>
                <a:cs typeface="华文楷体"/>
              </a:rPr>
              <a:t>， </a:t>
            </a:r>
            <a:r>
              <a:rPr dirty="0" sz="2800" b="1">
                <a:latin typeface="华文楷体"/>
                <a:cs typeface="华文楷体"/>
              </a:rPr>
              <a:t>整个物体的运动可以简化为一个</a:t>
            </a:r>
            <a:r>
              <a:rPr dirty="0" sz="2800" spc="-10" b="1">
                <a:latin typeface="华文楷体"/>
                <a:cs typeface="华文楷体"/>
              </a:rPr>
              <a:t>点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87129" y="2098979"/>
            <a:ext cx="1329055" cy="1082040"/>
          </a:xfrm>
          <a:custGeom>
            <a:avLst/>
            <a:gdLst/>
            <a:ahLst/>
            <a:cxnLst/>
            <a:rect l="l" t="t" r="r" b="b"/>
            <a:pathLst>
              <a:path w="1329054" h="1082039">
                <a:moveTo>
                  <a:pt x="223409" y="781050"/>
                </a:moveTo>
                <a:lnTo>
                  <a:pt x="120827" y="781050"/>
                </a:lnTo>
                <a:lnTo>
                  <a:pt x="94564" y="775969"/>
                </a:lnTo>
                <a:lnTo>
                  <a:pt x="59334" y="758189"/>
                </a:lnTo>
                <a:lnTo>
                  <a:pt x="39420" y="741680"/>
                </a:lnTo>
                <a:lnTo>
                  <a:pt x="34963" y="737869"/>
                </a:lnTo>
                <a:lnTo>
                  <a:pt x="30733" y="732789"/>
                </a:lnTo>
                <a:lnTo>
                  <a:pt x="26746" y="727710"/>
                </a:lnTo>
                <a:lnTo>
                  <a:pt x="22987" y="722630"/>
                </a:lnTo>
                <a:lnTo>
                  <a:pt x="19481" y="716280"/>
                </a:lnTo>
                <a:lnTo>
                  <a:pt x="16243" y="711200"/>
                </a:lnTo>
                <a:lnTo>
                  <a:pt x="13271" y="704850"/>
                </a:lnTo>
                <a:lnTo>
                  <a:pt x="10579" y="699769"/>
                </a:lnTo>
                <a:lnTo>
                  <a:pt x="8166" y="693419"/>
                </a:lnTo>
                <a:lnTo>
                  <a:pt x="177" y="654050"/>
                </a:lnTo>
                <a:lnTo>
                  <a:pt x="0" y="646430"/>
                </a:lnTo>
                <a:lnTo>
                  <a:pt x="0" y="133350"/>
                </a:lnTo>
                <a:lnTo>
                  <a:pt x="6045" y="93980"/>
                </a:lnTo>
                <a:lnTo>
                  <a:pt x="13271" y="76200"/>
                </a:lnTo>
                <a:lnTo>
                  <a:pt x="16243" y="69850"/>
                </a:lnTo>
                <a:lnTo>
                  <a:pt x="19481" y="64769"/>
                </a:lnTo>
                <a:lnTo>
                  <a:pt x="22987" y="58419"/>
                </a:lnTo>
                <a:lnTo>
                  <a:pt x="26746" y="53339"/>
                </a:lnTo>
                <a:lnTo>
                  <a:pt x="30733" y="48260"/>
                </a:lnTo>
                <a:lnTo>
                  <a:pt x="34963" y="43180"/>
                </a:lnTo>
                <a:lnTo>
                  <a:pt x="39420" y="39369"/>
                </a:lnTo>
                <a:lnTo>
                  <a:pt x="44094" y="34289"/>
                </a:lnTo>
                <a:lnTo>
                  <a:pt x="76238" y="12700"/>
                </a:lnTo>
                <a:lnTo>
                  <a:pt x="120827" y="0"/>
                </a:lnTo>
                <a:lnTo>
                  <a:pt x="1208201" y="0"/>
                </a:lnTo>
                <a:lnTo>
                  <a:pt x="1234465" y="5080"/>
                </a:lnTo>
                <a:lnTo>
                  <a:pt x="1240726" y="7619"/>
                </a:lnTo>
                <a:lnTo>
                  <a:pt x="1252804" y="12700"/>
                </a:lnTo>
                <a:lnTo>
                  <a:pt x="122275" y="12700"/>
                </a:lnTo>
                <a:lnTo>
                  <a:pt x="115862" y="13969"/>
                </a:lnTo>
                <a:lnTo>
                  <a:pt x="110172" y="13969"/>
                </a:lnTo>
                <a:lnTo>
                  <a:pt x="107067" y="15239"/>
                </a:lnTo>
                <a:lnTo>
                  <a:pt x="104279" y="15239"/>
                </a:lnTo>
                <a:lnTo>
                  <a:pt x="98183" y="17780"/>
                </a:lnTo>
                <a:lnTo>
                  <a:pt x="98488" y="17780"/>
                </a:lnTo>
                <a:lnTo>
                  <a:pt x="92532" y="19050"/>
                </a:lnTo>
                <a:lnTo>
                  <a:pt x="92824" y="19050"/>
                </a:lnTo>
                <a:lnTo>
                  <a:pt x="86994" y="21589"/>
                </a:lnTo>
                <a:lnTo>
                  <a:pt x="87287" y="21589"/>
                </a:lnTo>
                <a:lnTo>
                  <a:pt x="81610" y="24130"/>
                </a:lnTo>
                <a:lnTo>
                  <a:pt x="81889" y="24130"/>
                </a:lnTo>
                <a:lnTo>
                  <a:pt x="76352" y="26669"/>
                </a:lnTo>
                <a:lnTo>
                  <a:pt x="76631" y="26669"/>
                </a:lnTo>
                <a:lnTo>
                  <a:pt x="71259" y="29210"/>
                </a:lnTo>
                <a:lnTo>
                  <a:pt x="71513" y="29210"/>
                </a:lnTo>
                <a:lnTo>
                  <a:pt x="66319" y="33019"/>
                </a:lnTo>
                <a:lnTo>
                  <a:pt x="66573" y="33019"/>
                </a:lnTo>
                <a:lnTo>
                  <a:pt x="63220" y="35560"/>
                </a:lnTo>
                <a:lnTo>
                  <a:pt x="61785" y="35560"/>
                </a:lnTo>
                <a:lnTo>
                  <a:pt x="56946" y="39369"/>
                </a:lnTo>
                <a:lnTo>
                  <a:pt x="57175" y="39369"/>
                </a:lnTo>
                <a:lnTo>
                  <a:pt x="53689" y="43180"/>
                </a:lnTo>
                <a:lnTo>
                  <a:pt x="52743" y="43180"/>
                </a:lnTo>
                <a:lnTo>
                  <a:pt x="48298" y="48260"/>
                </a:lnTo>
                <a:lnTo>
                  <a:pt x="48501" y="48260"/>
                </a:lnTo>
                <a:lnTo>
                  <a:pt x="44259" y="52069"/>
                </a:lnTo>
                <a:lnTo>
                  <a:pt x="44462" y="52069"/>
                </a:lnTo>
                <a:lnTo>
                  <a:pt x="41443" y="55880"/>
                </a:lnTo>
                <a:lnTo>
                  <a:pt x="40627" y="55880"/>
                </a:lnTo>
                <a:lnTo>
                  <a:pt x="36817" y="60960"/>
                </a:lnTo>
                <a:lnTo>
                  <a:pt x="37007" y="60960"/>
                </a:lnTo>
                <a:lnTo>
                  <a:pt x="33426" y="66039"/>
                </a:lnTo>
                <a:lnTo>
                  <a:pt x="33591" y="66039"/>
                </a:lnTo>
                <a:lnTo>
                  <a:pt x="30264" y="71119"/>
                </a:lnTo>
                <a:lnTo>
                  <a:pt x="30416" y="71119"/>
                </a:lnTo>
                <a:lnTo>
                  <a:pt x="27330" y="76200"/>
                </a:lnTo>
                <a:lnTo>
                  <a:pt x="27482" y="76200"/>
                </a:lnTo>
                <a:lnTo>
                  <a:pt x="24650" y="81280"/>
                </a:lnTo>
                <a:lnTo>
                  <a:pt x="22212" y="86360"/>
                </a:lnTo>
                <a:lnTo>
                  <a:pt x="20500" y="91439"/>
                </a:lnTo>
                <a:lnTo>
                  <a:pt x="20142" y="91439"/>
                </a:lnTo>
                <a:lnTo>
                  <a:pt x="18135" y="97789"/>
                </a:lnTo>
                <a:lnTo>
                  <a:pt x="16842" y="102869"/>
                </a:lnTo>
                <a:lnTo>
                  <a:pt x="16573" y="102869"/>
                </a:lnTo>
                <a:lnTo>
                  <a:pt x="15138" y="109219"/>
                </a:lnTo>
                <a:lnTo>
                  <a:pt x="14084" y="115569"/>
                </a:lnTo>
                <a:lnTo>
                  <a:pt x="13309" y="121919"/>
                </a:lnTo>
                <a:lnTo>
                  <a:pt x="12951" y="127000"/>
                </a:lnTo>
                <a:lnTo>
                  <a:pt x="12727" y="133350"/>
                </a:lnTo>
                <a:lnTo>
                  <a:pt x="12700" y="646430"/>
                </a:lnTo>
                <a:lnTo>
                  <a:pt x="12865" y="652780"/>
                </a:lnTo>
                <a:lnTo>
                  <a:pt x="13347" y="659130"/>
                </a:lnTo>
                <a:lnTo>
                  <a:pt x="14122" y="665480"/>
                </a:lnTo>
                <a:lnTo>
                  <a:pt x="15201" y="671830"/>
                </a:lnTo>
                <a:lnTo>
                  <a:pt x="16573" y="678180"/>
                </a:lnTo>
                <a:lnTo>
                  <a:pt x="16842" y="678180"/>
                </a:lnTo>
                <a:lnTo>
                  <a:pt x="18224" y="683260"/>
                </a:lnTo>
                <a:lnTo>
                  <a:pt x="20142" y="689610"/>
                </a:lnTo>
                <a:lnTo>
                  <a:pt x="20500" y="689610"/>
                </a:lnTo>
                <a:lnTo>
                  <a:pt x="22339" y="694689"/>
                </a:lnTo>
                <a:lnTo>
                  <a:pt x="24777" y="699769"/>
                </a:lnTo>
                <a:lnTo>
                  <a:pt x="27482" y="704850"/>
                </a:lnTo>
                <a:lnTo>
                  <a:pt x="27330" y="704850"/>
                </a:lnTo>
                <a:lnTo>
                  <a:pt x="30416" y="709930"/>
                </a:lnTo>
                <a:lnTo>
                  <a:pt x="30264" y="709930"/>
                </a:lnTo>
                <a:lnTo>
                  <a:pt x="33591" y="715010"/>
                </a:lnTo>
                <a:lnTo>
                  <a:pt x="33426" y="715010"/>
                </a:lnTo>
                <a:lnTo>
                  <a:pt x="37007" y="720089"/>
                </a:lnTo>
                <a:lnTo>
                  <a:pt x="36817" y="720089"/>
                </a:lnTo>
                <a:lnTo>
                  <a:pt x="40627" y="725169"/>
                </a:lnTo>
                <a:lnTo>
                  <a:pt x="41443" y="725169"/>
                </a:lnTo>
                <a:lnTo>
                  <a:pt x="44462" y="728980"/>
                </a:lnTo>
                <a:lnTo>
                  <a:pt x="44259" y="728980"/>
                </a:lnTo>
                <a:lnTo>
                  <a:pt x="48501" y="732789"/>
                </a:lnTo>
                <a:lnTo>
                  <a:pt x="48298" y="732789"/>
                </a:lnTo>
                <a:lnTo>
                  <a:pt x="52743" y="737869"/>
                </a:lnTo>
                <a:lnTo>
                  <a:pt x="53689" y="737869"/>
                </a:lnTo>
                <a:lnTo>
                  <a:pt x="57175" y="741680"/>
                </a:lnTo>
                <a:lnTo>
                  <a:pt x="58559" y="741680"/>
                </a:lnTo>
                <a:lnTo>
                  <a:pt x="61785" y="744219"/>
                </a:lnTo>
                <a:lnTo>
                  <a:pt x="61544" y="744219"/>
                </a:lnTo>
                <a:lnTo>
                  <a:pt x="66573" y="748030"/>
                </a:lnTo>
                <a:lnTo>
                  <a:pt x="66319" y="748030"/>
                </a:lnTo>
                <a:lnTo>
                  <a:pt x="71513" y="751839"/>
                </a:lnTo>
                <a:lnTo>
                  <a:pt x="73050" y="751839"/>
                </a:lnTo>
                <a:lnTo>
                  <a:pt x="76631" y="754380"/>
                </a:lnTo>
                <a:lnTo>
                  <a:pt x="76352" y="754380"/>
                </a:lnTo>
                <a:lnTo>
                  <a:pt x="81889" y="756919"/>
                </a:lnTo>
                <a:lnTo>
                  <a:pt x="81610" y="756919"/>
                </a:lnTo>
                <a:lnTo>
                  <a:pt x="87287" y="759460"/>
                </a:lnTo>
                <a:lnTo>
                  <a:pt x="86994" y="759460"/>
                </a:lnTo>
                <a:lnTo>
                  <a:pt x="92824" y="762000"/>
                </a:lnTo>
                <a:lnTo>
                  <a:pt x="92532" y="762000"/>
                </a:lnTo>
                <a:lnTo>
                  <a:pt x="98488" y="763269"/>
                </a:lnTo>
                <a:lnTo>
                  <a:pt x="98183" y="763269"/>
                </a:lnTo>
                <a:lnTo>
                  <a:pt x="104279" y="764539"/>
                </a:lnTo>
                <a:lnTo>
                  <a:pt x="103962" y="764539"/>
                </a:lnTo>
                <a:lnTo>
                  <a:pt x="110172" y="765810"/>
                </a:lnTo>
                <a:lnTo>
                  <a:pt x="109855" y="765810"/>
                </a:lnTo>
                <a:lnTo>
                  <a:pt x="116179" y="767080"/>
                </a:lnTo>
                <a:lnTo>
                  <a:pt x="115862" y="767080"/>
                </a:lnTo>
                <a:lnTo>
                  <a:pt x="122275" y="768350"/>
                </a:lnTo>
                <a:lnTo>
                  <a:pt x="227952" y="768350"/>
                </a:lnTo>
                <a:lnTo>
                  <a:pt x="242410" y="779780"/>
                </a:lnTo>
                <a:lnTo>
                  <a:pt x="221805" y="779780"/>
                </a:lnTo>
                <a:lnTo>
                  <a:pt x="223409" y="781050"/>
                </a:lnTo>
                <a:close/>
              </a:path>
              <a:path w="1329054" h="1082039">
                <a:moveTo>
                  <a:pt x="1225067" y="16510"/>
                </a:moveTo>
                <a:lnTo>
                  <a:pt x="1218869" y="13969"/>
                </a:lnTo>
                <a:lnTo>
                  <a:pt x="1213180" y="13969"/>
                </a:lnTo>
                <a:lnTo>
                  <a:pt x="1206754" y="12700"/>
                </a:lnTo>
                <a:lnTo>
                  <a:pt x="1252804" y="12700"/>
                </a:lnTo>
                <a:lnTo>
                  <a:pt x="1258608" y="15239"/>
                </a:lnTo>
                <a:lnTo>
                  <a:pt x="1224762" y="15239"/>
                </a:lnTo>
                <a:lnTo>
                  <a:pt x="1225067" y="16510"/>
                </a:lnTo>
                <a:close/>
              </a:path>
              <a:path w="1329054" h="1082039">
                <a:moveTo>
                  <a:pt x="103962" y="16510"/>
                </a:moveTo>
                <a:lnTo>
                  <a:pt x="104279" y="15239"/>
                </a:lnTo>
                <a:lnTo>
                  <a:pt x="107067" y="15239"/>
                </a:lnTo>
                <a:lnTo>
                  <a:pt x="103962" y="16510"/>
                </a:lnTo>
                <a:close/>
              </a:path>
              <a:path w="1329054" h="1082039">
                <a:moveTo>
                  <a:pt x="1267498" y="36830"/>
                </a:moveTo>
                <a:lnTo>
                  <a:pt x="1262468" y="33019"/>
                </a:lnTo>
                <a:lnTo>
                  <a:pt x="1262722" y="33019"/>
                </a:lnTo>
                <a:lnTo>
                  <a:pt x="1257515" y="29210"/>
                </a:lnTo>
                <a:lnTo>
                  <a:pt x="1257782" y="29210"/>
                </a:lnTo>
                <a:lnTo>
                  <a:pt x="1252410" y="26669"/>
                </a:lnTo>
                <a:lnTo>
                  <a:pt x="1252677" y="26669"/>
                </a:lnTo>
                <a:lnTo>
                  <a:pt x="1247152" y="24130"/>
                </a:lnTo>
                <a:lnTo>
                  <a:pt x="1247432" y="24130"/>
                </a:lnTo>
                <a:lnTo>
                  <a:pt x="1241742" y="21589"/>
                </a:lnTo>
                <a:lnTo>
                  <a:pt x="1242034" y="21589"/>
                </a:lnTo>
                <a:lnTo>
                  <a:pt x="1236205" y="19050"/>
                </a:lnTo>
                <a:lnTo>
                  <a:pt x="1236510" y="19050"/>
                </a:lnTo>
                <a:lnTo>
                  <a:pt x="1230541" y="17780"/>
                </a:lnTo>
                <a:lnTo>
                  <a:pt x="1230845" y="17780"/>
                </a:lnTo>
                <a:lnTo>
                  <a:pt x="1224762" y="15239"/>
                </a:lnTo>
                <a:lnTo>
                  <a:pt x="1258608" y="15239"/>
                </a:lnTo>
                <a:lnTo>
                  <a:pt x="1264246" y="19050"/>
                </a:lnTo>
                <a:lnTo>
                  <a:pt x="1286116" y="35560"/>
                </a:lnTo>
                <a:lnTo>
                  <a:pt x="1267256" y="35560"/>
                </a:lnTo>
                <a:lnTo>
                  <a:pt x="1267498" y="36830"/>
                </a:lnTo>
                <a:close/>
              </a:path>
              <a:path w="1329054" h="1082039">
                <a:moveTo>
                  <a:pt x="61544" y="36830"/>
                </a:moveTo>
                <a:lnTo>
                  <a:pt x="61785" y="35560"/>
                </a:lnTo>
                <a:lnTo>
                  <a:pt x="63220" y="35560"/>
                </a:lnTo>
                <a:lnTo>
                  <a:pt x="61544" y="36830"/>
                </a:lnTo>
                <a:close/>
              </a:path>
              <a:path w="1329054" h="1082039">
                <a:moveTo>
                  <a:pt x="1276515" y="44450"/>
                </a:moveTo>
                <a:lnTo>
                  <a:pt x="1271866" y="39369"/>
                </a:lnTo>
                <a:lnTo>
                  <a:pt x="1272095" y="39369"/>
                </a:lnTo>
                <a:lnTo>
                  <a:pt x="1267256" y="35560"/>
                </a:lnTo>
                <a:lnTo>
                  <a:pt x="1286116" y="35560"/>
                </a:lnTo>
                <a:lnTo>
                  <a:pt x="1289621" y="39369"/>
                </a:lnTo>
                <a:lnTo>
                  <a:pt x="1294066" y="43180"/>
                </a:lnTo>
                <a:lnTo>
                  <a:pt x="1276286" y="43180"/>
                </a:lnTo>
                <a:lnTo>
                  <a:pt x="1276515" y="44450"/>
                </a:lnTo>
                <a:close/>
              </a:path>
              <a:path w="1329054" h="1082039">
                <a:moveTo>
                  <a:pt x="52527" y="44450"/>
                </a:moveTo>
                <a:lnTo>
                  <a:pt x="52743" y="43180"/>
                </a:lnTo>
                <a:lnTo>
                  <a:pt x="53689" y="43180"/>
                </a:lnTo>
                <a:lnTo>
                  <a:pt x="52527" y="44450"/>
                </a:lnTo>
                <a:close/>
              </a:path>
              <a:path w="1329054" h="1082039">
                <a:moveTo>
                  <a:pt x="1288605" y="57150"/>
                </a:moveTo>
                <a:lnTo>
                  <a:pt x="1284566" y="52069"/>
                </a:lnTo>
                <a:lnTo>
                  <a:pt x="1284770" y="52069"/>
                </a:lnTo>
                <a:lnTo>
                  <a:pt x="1280528" y="48260"/>
                </a:lnTo>
                <a:lnTo>
                  <a:pt x="1280744" y="48260"/>
                </a:lnTo>
                <a:lnTo>
                  <a:pt x="1276286" y="43180"/>
                </a:lnTo>
                <a:lnTo>
                  <a:pt x="1294066" y="43180"/>
                </a:lnTo>
                <a:lnTo>
                  <a:pt x="1298295" y="48260"/>
                </a:lnTo>
                <a:lnTo>
                  <a:pt x="1302296" y="53339"/>
                </a:lnTo>
                <a:lnTo>
                  <a:pt x="1304169" y="55880"/>
                </a:lnTo>
                <a:lnTo>
                  <a:pt x="1288415" y="55880"/>
                </a:lnTo>
                <a:lnTo>
                  <a:pt x="1288605" y="57150"/>
                </a:lnTo>
                <a:close/>
              </a:path>
              <a:path w="1329054" h="1082039">
                <a:moveTo>
                  <a:pt x="40436" y="57150"/>
                </a:moveTo>
                <a:lnTo>
                  <a:pt x="40627" y="55880"/>
                </a:lnTo>
                <a:lnTo>
                  <a:pt x="41443" y="55880"/>
                </a:lnTo>
                <a:lnTo>
                  <a:pt x="40436" y="57150"/>
                </a:lnTo>
                <a:close/>
              </a:path>
              <a:path w="1329054" h="1082039">
                <a:moveTo>
                  <a:pt x="1309001" y="92710"/>
                </a:moveTo>
                <a:lnTo>
                  <a:pt x="1306703" y="86360"/>
                </a:lnTo>
                <a:lnTo>
                  <a:pt x="1304251" y="81280"/>
                </a:lnTo>
                <a:lnTo>
                  <a:pt x="1304391" y="81280"/>
                </a:lnTo>
                <a:lnTo>
                  <a:pt x="1301559" y="76200"/>
                </a:lnTo>
                <a:lnTo>
                  <a:pt x="1301699" y="76200"/>
                </a:lnTo>
                <a:lnTo>
                  <a:pt x="1298613" y="71119"/>
                </a:lnTo>
                <a:lnTo>
                  <a:pt x="1298778" y="71119"/>
                </a:lnTo>
                <a:lnTo>
                  <a:pt x="1295438" y="66039"/>
                </a:lnTo>
                <a:lnTo>
                  <a:pt x="1295603" y="66039"/>
                </a:lnTo>
                <a:lnTo>
                  <a:pt x="1292034" y="60960"/>
                </a:lnTo>
                <a:lnTo>
                  <a:pt x="1292212" y="60960"/>
                </a:lnTo>
                <a:lnTo>
                  <a:pt x="1288415" y="55880"/>
                </a:lnTo>
                <a:lnTo>
                  <a:pt x="1304169" y="55880"/>
                </a:lnTo>
                <a:lnTo>
                  <a:pt x="1306042" y="58419"/>
                </a:lnTo>
                <a:lnTo>
                  <a:pt x="1309547" y="64769"/>
                </a:lnTo>
                <a:lnTo>
                  <a:pt x="1312786" y="69850"/>
                </a:lnTo>
                <a:lnTo>
                  <a:pt x="1315758" y="76200"/>
                </a:lnTo>
                <a:lnTo>
                  <a:pt x="1318463" y="81280"/>
                </a:lnTo>
                <a:lnTo>
                  <a:pt x="1320863" y="87630"/>
                </a:lnTo>
                <a:lnTo>
                  <a:pt x="1322136" y="91439"/>
                </a:lnTo>
                <a:lnTo>
                  <a:pt x="1308887" y="91439"/>
                </a:lnTo>
                <a:lnTo>
                  <a:pt x="1309001" y="92710"/>
                </a:lnTo>
                <a:close/>
              </a:path>
              <a:path w="1329054" h="1082039">
                <a:moveTo>
                  <a:pt x="20040" y="92710"/>
                </a:moveTo>
                <a:lnTo>
                  <a:pt x="20142" y="91439"/>
                </a:lnTo>
                <a:lnTo>
                  <a:pt x="20500" y="91439"/>
                </a:lnTo>
                <a:lnTo>
                  <a:pt x="20040" y="92710"/>
                </a:lnTo>
                <a:close/>
              </a:path>
              <a:path w="1329054" h="1082039">
                <a:moveTo>
                  <a:pt x="1312545" y="104139"/>
                </a:moveTo>
                <a:lnTo>
                  <a:pt x="1310805" y="97789"/>
                </a:lnTo>
                <a:lnTo>
                  <a:pt x="1308887" y="91439"/>
                </a:lnTo>
                <a:lnTo>
                  <a:pt x="1322136" y="91439"/>
                </a:lnTo>
                <a:lnTo>
                  <a:pt x="1322984" y="93980"/>
                </a:lnTo>
                <a:lnTo>
                  <a:pt x="1324800" y="100330"/>
                </a:lnTo>
                <a:lnTo>
                  <a:pt x="1325399" y="102869"/>
                </a:lnTo>
                <a:lnTo>
                  <a:pt x="1312456" y="102869"/>
                </a:lnTo>
                <a:lnTo>
                  <a:pt x="1312545" y="104139"/>
                </a:lnTo>
                <a:close/>
              </a:path>
              <a:path w="1329054" h="1082039">
                <a:moveTo>
                  <a:pt x="16497" y="104139"/>
                </a:moveTo>
                <a:lnTo>
                  <a:pt x="16573" y="102869"/>
                </a:lnTo>
                <a:lnTo>
                  <a:pt x="16842" y="102869"/>
                </a:lnTo>
                <a:lnTo>
                  <a:pt x="16497" y="104139"/>
                </a:lnTo>
                <a:close/>
              </a:path>
              <a:path w="1329054" h="1082039">
                <a:moveTo>
                  <a:pt x="1329029" y="134619"/>
                </a:moveTo>
                <a:lnTo>
                  <a:pt x="1316342" y="134619"/>
                </a:lnTo>
                <a:lnTo>
                  <a:pt x="1316329" y="133350"/>
                </a:lnTo>
                <a:lnTo>
                  <a:pt x="1316164" y="127000"/>
                </a:lnTo>
                <a:lnTo>
                  <a:pt x="1315694" y="121919"/>
                </a:lnTo>
                <a:lnTo>
                  <a:pt x="1314907" y="115569"/>
                </a:lnTo>
                <a:lnTo>
                  <a:pt x="1313827" y="109219"/>
                </a:lnTo>
                <a:lnTo>
                  <a:pt x="1312456" y="102869"/>
                </a:lnTo>
                <a:lnTo>
                  <a:pt x="1325399" y="102869"/>
                </a:lnTo>
                <a:lnTo>
                  <a:pt x="1326299" y="106680"/>
                </a:lnTo>
                <a:lnTo>
                  <a:pt x="1327480" y="113030"/>
                </a:lnTo>
                <a:lnTo>
                  <a:pt x="1328343" y="120650"/>
                </a:lnTo>
                <a:lnTo>
                  <a:pt x="1328864" y="127000"/>
                </a:lnTo>
                <a:lnTo>
                  <a:pt x="1329029" y="133350"/>
                </a:lnTo>
                <a:lnTo>
                  <a:pt x="1329029" y="134619"/>
                </a:lnTo>
                <a:close/>
              </a:path>
              <a:path w="1329054" h="1082039">
                <a:moveTo>
                  <a:pt x="12852" y="128269"/>
                </a:moveTo>
                <a:lnTo>
                  <a:pt x="12865" y="127000"/>
                </a:lnTo>
                <a:lnTo>
                  <a:pt x="12852" y="128269"/>
                </a:lnTo>
                <a:close/>
              </a:path>
              <a:path w="1329054" h="1082039">
                <a:moveTo>
                  <a:pt x="1316189" y="128269"/>
                </a:moveTo>
                <a:lnTo>
                  <a:pt x="1316090" y="127000"/>
                </a:lnTo>
                <a:lnTo>
                  <a:pt x="1316189" y="128269"/>
                </a:lnTo>
                <a:close/>
              </a:path>
              <a:path w="1329054" h="1082039">
                <a:moveTo>
                  <a:pt x="12700" y="134619"/>
                </a:moveTo>
                <a:lnTo>
                  <a:pt x="12700" y="133350"/>
                </a:lnTo>
                <a:lnTo>
                  <a:pt x="12700" y="134619"/>
                </a:lnTo>
                <a:close/>
              </a:path>
              <a:path w="1329054" h="1082039">
                <a:moveTo>
                  <a:pt x="1316329" y="134075"/>
                </a:moveTo>
                <a:lnTo>
                  <a:pt x="1316312" y="133350"/>
                </a:lnTo>
                <a:lnTo>
                  <a:pt x="1316329" y="134075"/>
                </a:lnTo>
                <a:close/>
              </a:path>
              <a:path w="1329054" h="1082039">
                <a:moveTo>
                  <a:pt x="1325399" y="678180"/>
                </a:moveTo>
                <a:lnTo>
                  <a:pt x="1312456" y="678180"/>
                </a:lnTo>
                <a:lnTo>
                  <a:pt x="1313891" y="671830"/>
                </a:lnTo>
                <a:lnTo>
                  <a:pt x="1314958" y="665480"/>
                </a:lnTo>
                <a:lnTo>
                  <a:pt x="1315720" y="659130"/>
                </a:lnTo>
                <a:lnTo>
                  <a:pt x="1316189" y="652780"/>
                </a:lnTo>
                <a:lnTo>
                  <a:pt x="1316342" y="646430"/>
                </a:lnTo>
                <a:lnTo>
                  <a:pt x="1316329" y="134075"/>
                </a:lnTo>
                <a:lnTo>
                  <a:pt x="1316342" y="134619"/>
                </a:lnTo>
                <a:lnTo>
                  <a:pt x="1329029" y="134619"/>
                </a:lnTo>
                <a:lnTo>
                  <a:pt x="1329029" y="646430"/>
                </a:lnTo>
                <a:lnTo>
                  <a:pt x="1328864" y="654050"/>
                </a:lnTo>
                <a:lnTo>
                  <a:pt x="1328343" y="660400"/>
                </a:lnTo>
                <a:lnTo>
                  <a:pt x="1327480" y="668019"/>
                </a:lnTo>
                <a:lnTo>
                  <a:pt x="1326299" y="674369"/>
                </a:lnTo>
                <a:lnTo>
                  <a:pt x="1325399" y="678180"/>
                </a:lnTo>
                <a:close/>
              </a:path>
              <a:path w="1329054" h="1082039">
                <a:moveTo>
                  <a:pt x="16842" y="678180"/>
                </a:moveTo>
                <a:lnTo>
                  <a:pt x="16573" y="678180"/>
                </a:lnTo>
                <a:lnTo>
                  <a:pt x="16497" y="676910"/>
                </a:lnTo>
                <a:lnTo>
                  <a:pt x="16842" y="678180"/>
                </a:lnTo>
                <a:close/>
              </a:path>
              <a:path w="1329054" h="1082039">
                <a:moveTo>
                  <a:pt x="1322136" y="689610"/>
                </a:moveTo>
                <a:lnTo>
                  <a:pt x="1308887" y="689610"/>
                </a:lnTo>
                <a:lnTo>
                  <a:pt x="1310906" y="683260"/>
                </a:lnTo>
                <a:lnTo>
                  <a:pt x="1312545" y="676910"/>
                </a:lnTo>
                <a:lnTo>
                  <a:pt x="1312456" y="678180"/>
                </a:lnTo>
                <a:lnTo>
                  <a:pt x="1325399" y="678180"/>
                </a:lnTo>
                <a:lnTo>
                  <a:pt x="1324800" y="680719"/>
                </a:lnTo>
                <a:lnTo>
                  <a:pt x="1322984" y="687069"/>
                </a:lnTo>
                <a:lnTo>
                  <a:pt x="1322136" y="689610"/>
                </a:lnTo>
                <a:close/>
              </a:path>
              <a:path w="1329054" h="1082039">
                <a:moveTo>
                  <a:pt x="20500" y="689610"/>
                </a:moveTo>
                <a:lnTo>
                  <a:pt x="20142" y="689610"/>
                </a:lnTo>
                <a:lnTo>
                  <a:pt x="20040" y="688339"/>
                </a:lnTo>
                <a:lnTo>
                  <a:pt x="20500" y="689610"/>
                </a:lnTo>
                <a:close/>
              </a:path>
              <a:path w="1329054" h="1082039">
                <a:moveTo>
                  <a:pt x="1304169" y="725169"/>
                </a:moveTo>
                <a:lnTo>
                  <a:pt x="1288415" y="725169"/>
                </a:lnTo>
                <a:lnTo>
                  <a:pt x="1292212" y="720089"/>
                </a:lnTo>
                <a:lnTo>
                  <a:pt x="1292034" y="720089"/>
                </a:lnTo>
                <a:lnTo>
                  <a:pt x="1295603" y="715010"/>
                </a:lnTo>
                <a:lnTo>
                  <a:pt x="1295438" y="715010"/>
                </a:lnTo>
                <a:lnTo>
                  <a:pt x="1298778" y="709930"/>
                </a:lnTo>
                <a:lnTo>
                  <a:pt x="1298613" y="709930"/>
                </a:lnTo>
                <a:lnTo>
                  <a:pt x="1301699" y="704850"/>
                </a:lnTo>
                <a:lnTo>
                  <a:pt x="1301559" y="704850"/>
                </a:lnTo>
                <a:lnTo>
                  <a:pt x="1304391" y="699769"/>
                </a:lnTo>
                <a:lnTo>
                  <a:pt x="1304251" y="699769"/>
                </a:lnTo>
                <a:lnTo>
                  <a:pt x="1306817" y="694689"/>
                </a:lnTo>
                <a:lnTo>
                  <a:pt x="1309001" y="688339"/>
                </a:lnTo>
                <a:lnTo>
                  <a:pt x="1308887" y="689610"/>
                </a:lnTo>
                <a:lnTo>
                  <a:pt x="1322136" y="689610"/>
                </a:lnTo>
                <a:lnTo>
                  <a:pt x="1320863" y="693419"/>
                </a:lnTo>
                <a:lnTo>
                  <a:pt x="1318463" y="699769"/>
                </a:lnTo>
                <a:lnTo>
                  <a:pt x="1315758" y="704850"/>
                </a:lnTo>
                <a:lnTo>
                  <a:pt x="1312786" y="711200"/>
                </a:lnTo>
                <a:lnTo>
                  <a:pt x="1309547" y="716280"/>
                </a:lnTo>
                <a:lnTo>
                  <a:pt x="1306042" y="722630"/>
                </a:lnTo>
                <a:lnTo>
                  <a:pt x="1304169" y="725169"/>
                </a:lnTo>
                <a:close/>
              </a:path>
              <a:path w="1329054" h="1082039">
                <a:moveTo>
                  <a:pt x="41443" y="725169"/>
                </a:moveTo>
                <a:lnTo>
                  <a:pt x="40627" y="725169"/>
                </a:lnTo>
                <a:lnTo>
                  <a:pt x="40436" y="723900"/>
                </a:lnTo>
                <a:lnTo>
                  <a:pt x="41443" y="725169"/>
                </a:lnTo>
                <a:close/>
              </a:path>
              <a:path w="1329054" h="1082039">
                <a:moveTo>
                  <a:pt x="1294066" y="737869"/>
                </a:moveTo>
                <a:lnTo>
                  <a:pt x="1276286" y="737869"/>
                </a:lnTo>
                <a:lnTo>
                  <a:pt x="1280744" y="732789"/>
                </a:lnTo>
                <a:lnTo>
                  <a:pt x="1280528" y="732789"/>
                </a:lnTo>
                <a:lnTo>
                  <a:pt x="1284770" y="728980"/>
                </a:lnTo>
                <a:lnTo>
                  <a:pt x="1284566" y="728980"/>
                </a:lnTo>
                <a:lnTo>
                  <a:pt x="1288605" y="723900"/>
                </a:lnTo>
                <a:lnTo>
                  <a:pt x="1288415" y="725169"/>
                </a:lnTo>
                <a:lnTo>
                  <a:pt x="1304169" y="725169"/>
                </a:lnTo>
                <a:lnTo>
                  <a:pt x="1302296" y="727710"/>
                </a:lnTo>
                <a:lnTo>
                  <a:pt x="1298295" y="732789"/>
                </a:lnTo>
                <a:lnTo>
                  <a:pt x="1294066" y="737869"/>
                </a:lnTo>
                <a:close/>
              </a:path>
              <a:path w="1329054" h="1082039">
                <a:moveTo>
                  <a:pt x="53689" y="737869"/>
                </a:moveTo>
                <a:lnTo>
                  <a:pt x="52743" y="737869"/>
                </a:lnTo>
                <a:lnTo>
                  <a:pt x="52527" y="736600"/>
                </a:lnTo>
                <a:lnTo>
                  <a:pt x="53689" y="737869"/>
                </a:lnTo>
                <a:close/>
              </a:path>
              <a:path w="1329054" h="1082039">
                <a:moveTo>
                  <a:pt x="1289621" y="741680"/>
                </a:moveTo>
                <a:lnTo>
                  <a:pt x="1271866" y="741680"/>
                </a:lnTo>
                <a:lnTo>
                  <a:pt x="1276515" y="736600"/>
                </a:lnTo>
                <a:lnTo>
                  <a:pt x="1276286" y="737869"/>
                </a:lnTo>
                <a:lnTo>
                  <a:pt x="1294066" y="737869"/>
                </a:lnTo>
                <a:lnTo>
                  <a:pt x="1289621" y="741680"/>
                </a:lnTo>
                <a:close/>
              </a:path>
              <a:path w="1329054" h="1082039">
                <a:moveTo>
                  <a:pt x="58559" y="741680"/>
                </a:moveTo>
                <a:lnTo>
                  <a:pt x="57175" y="741680"/>
                </a:lnTo>
                <a:lnTo>
                  <a:pt x="56946" y="740410"/>
                </a:lnTo>
                <a:lnTo>
                  <a:pt x="58559" y="741680"/>
                </a:lnTo>
                <a:close/>
              </a:path>
              <a:path w="1329054" h="1082039">
                <a:moveTo>
                  <a:pt x="1278365" y="751839"/>
                </a:moveTo>
                <a:lnTo>
                  <a:pt x="1257515" y="751839"/>
                </a:lnTo>
                <a:lnTo>
                  <a:pt x="1262722" y="748030"/>
                </a:lnTo>
                <a:lnTo>
                  <a:pt x="1262468" y="748030"/>
                </a:lnTo>
                <a:lnTo>
                  <a:pt x="1267498" y="744219"/>
                </a:lnTo>
                <a:lnTo>
                  <a:pt x="1267256" y="744219"/>
                </a:lnTo>
                <a:lnTo>
                  <a:pt x="1272095" y="740410"/>
                </a:lnTo>
                <a:lnTo>
                  <a:pt x="1271866" y="741680"/>
                </a:lnTo>
                <a:lnTo>
                  <a:pt x="1289621" y="741680"/>
                </a:lnTo>
                <a:lnTo>
                  <a:pt x="1284947" y="746760"/>
                </a:lnTo>
                <a:lnTo>
                  <a:pt x="1280058" y="750569"/>
                </a:lnTo>
                <a:lnTo>
                  <a:pt x="1278365" y="751839"/>
                </a:lnTo>
                <a:close/>
              </a:path>
              <a:path w="1329054" h="1082039">
                <a:moveTo>
                  <a:pt x="73050" y="751839"/>
                </a:moveTo>
                <a:lnTo>
                  <a:pt x="71513" y="751839"/>
                </a:lnTo>
                <a:lnTo>
                  <a:pt x="71259" y="750569"/>
                </a:lnTo>
                <a:lnTo>
                  <a:pt x="73050" y="751839"/>
                </a:lnTo>
                <a:close/>
              </a:path>
              <a:path w="1329054" h="1082039">
                <a:moveTo>
                  <a:pt x="601613" y="1068070"/>
                </a:moveTo>
                <a:lnTo>
                  <a:pt x="588810" y="1068070"/>
                </a:lnTo>
                <a:lnTo>
                  <a:pt x="599033" y="1061720"/>
                </a:lnTo>
                <a:lnTo>
                  <a:pt x="586579" y="1051874"/>
                </a:lnTo>
                <a:lnTo>
                  <a:pt x="547535" y="768350"/>
                </a:lnTo>
                <a:lnTo>
                  <a:pt x="1206754" y="768350"/>
                </a:lnTo>
                <a:lnTo>
                  <a:pt x="1213180" y="767080"/>
                </a:lnTo>
                <a:lnTo>
                  <a:pt x="1212862" y="767080"/>
                </a:lnTo>
                <a:lnTo>
                  <a:pt x="1219174" y="765810"/>
                </a:lnTo>
                <a:lnTo>
                  <a:pt x="1218869" y="765810"/>
                </a:lnTo>
                <a:lnTo>
                  <a:pt x="1225067" y="764539"/>
                </a:lnTo>
                <a:lnTo>
                  <a:pt x="1224762" y="764539"/>
                </a:lnTo>
                <a:lnTo>
                  <a:pt x="1230845" y="763269"/>
                </a:lnTo>
                <a:lnTo>
                  <a:pt x="1230541" y="763269"/>
                </a:lnTo>
                <a:lnTo>
                  <a:pt x="1236510" y="762000"/>
                </a:lnTo>
                <a:lnTo>
                  <a:pt x="1236205" y="762000"/>
                </a:lnTo>
                <a:lnTo>
                  <a:pt x="1242034" y="759460"/>
                </a:lnTo>
                <a:lnTo>
                  <a:pt x="1241742" y="759460"/>
                </a:lnTo>
                <a:lnTo>
                  <a:pt x="1247432" y="756919"/>
                </a:lnTo>
                <a:lnTo>
                  <a:pt x="1247152" y="756919"/>
                </a:lnTo>
                <a:lnTo>
                  <a:pt x="1252677" y="754380"/>
                </a:lnTo>
                <a:lnTo>
                  <a:pt x="1252410" y="754380"/>
                </a:lnTo>
                <a:lnTo>
                  <a:pt x="1257782" y="750569"/>
                </a:lnTo>
                <a:lnTo>
                  <a:pt x="1257515" y="751839"/>
                </a:lnTo>
                <a:lnTo>
                  <a:pt x="1278365" y="751839"/>
                </a:lnTo>
                <a:lnTo>
                  <a:pt x="1240726" y="773430"/>
                </a:lnTo>
                <a:lnTo>
                  <a:pt x="1237595" y="774700"/>
                </a:lnTo>
                <a:lnTo>
                  <a:pt x="561111" y="774700"/>
                </a:lnTo>
                <a:lnTo>
                  <a:pt x="554824" y="781050"/>
                </a:lnTo>
                <a:lnTo>
                  <a:pt x="561988" y="781050"/>
                </a:lnTo>
                <a:lnTo>
                  <a:pt x="601613" y="1068070"/>
                </a:lnTo>
                <a:close/>
              </a:path>
              <a:path w="1329054" h="1082039">
                <a:moveTo>
                  <a:pt x="561988" y="781050"/>
                </a:moveTo>
                <a:lnTo>
                  <a:pt x="554824" y="781050"/>
                </a:lnTo>
                <a:lnTo>
                  <a:pt x="561111" y="774700"/>
                </a:lnTo>
                <a:lnTo>
                  <a:pt x="561988" y="781050"/>
                </a:lnTo>
                <a:close/>
              </a:path>
              <a:path w="1329054" h="1082039">
                <a:moveTo>
                  <a:pt x="1208201" y="781050"/>
                </a:moveTo>
                <a:lnTo>
                  <a:pt x="561988" y="781050"/>
                </a:lnTo>
                <a:lnTo>
                  <a:pt x="561111" y="774700"/>
                </a:lnTo>
                <a:lnTo>
                  <a:pt x="1237595" y="774700"/>
                </a:lnTo>
                <a:lnTo>
                  <a:pt x="1234465" y="775969"/>
                </a:lnTo>
                <a:lnTo>
                  <a:pt x="1208201" y="781050"/>
                </a:lnTo>
                <a:close/>
              </a:path>
              <a:path w="1329054" h="1082039">
                <a:moveTo>
                  <a:pt x="603542" y="1082039"/>
                </a:moveTo>
                <a:lnTo>
                  <a:pt x="221805" y="779780"/>
                </a:lnTo>
                <a:lnTo>
                  <a:pt x="225742" y="781050"/>
                </a:lnTo>
                <a:lnTo>
                  <a:pt x="244016" y="781050"/>
                </a:lnTo>
                <a:lnTo>
                  <a:pt x="586579" y="1051874"/>
                </a:lnTo>
                <a:lnTo>
                  <a:pt x="588810" y="1068070"/>
                </a:lnTo>
                <a:lnTo>
                  <a:pt x="601613" y="1068070"/>
                </a:lnTo>
                <a:lnTo>
                  <a:pt x="603542" y="1082039"/>
                </a:lnTo>
                <a:close/>
              </a:path>
              <a:path w="1329054" h="1082039">
                <a:moveTo>
                  <a:pt x="244016" y="781050"/>
                </a:moveTo>
                <a:lnTo>
                  <a:pt x="225742" y="781050"/>
                </a:lnTo>
                <a:lnTo>
                  <a:pt x="221805" y="779780"/>
                </a:lnTo>
                <a:lnTo>
                  <a:pt x="242410" y="779780"/>
                </a:lnTo>
                <a:lnTo>
                  <a:pt x="244016" y="781050"/>
                </a:lnTo>
                <a:close/>
              </a:path>
              <a:path w="1329054" h="1082039">
                <a:moveTo>
                  <a:pt x="588810" y="1068070"/>
                </a:moveTo>
                <a:lnTo>
                  <a:pt x="586579" y="1051874"/>
                </a:lnTo>
                <a:lnTo>
                  <a:pt x="599033" y="1061720"/>
                </a:lnTo>
                <a:lnTo>
                  <a:pt x="588810" y="10680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982493" y="2222258"/>
            <a:ext cx="7366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平</a:t>
            </a:r>
            <a:r>
              <a:rPr dirty="0" sz="2800" spc="-10" b="1">
                <a:latin typeface="华文楷体"/>
                <a:cs typeface="华文楷体"/>
              </a:rPr>
              <a:t>动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73375" y="1327810"/>
            <a:ext cx="714883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想一想：小木块上各点运动情况有什么特点</a:t>
            </a:r>
            <a:r>
              <a:rPr dirty="0" sz="2800" spc="-10" b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87852" y="3179064"/>
            <a:ext cx="539496" cy="534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84245" y="3175507"/>
            <a:ext cx="548005" cy="542290"/>
          </a:xfrm>
          <a:custGeom>
            <a:avLst/>
            <a:gdLst/>
            <a:ahLst/>
            <a:cxnLst/>
            <a:rect l="l" t="t" r="r" b="b"/>
            <a:pathLst>
              <a:path w="548004" h="542289">
                <a:moveTo>
                  <a:pt x="79870" y="542163"/>
                </a:moveTo>
                <a:lnTo>
                  <a:pt x="0" y="81064"/>
                </a:lnTo>
                <a:lnTo>
                  <a:pt x="467944" y="0"/>
                </a:lnTo>
                <a:lnTo>
                  <a:pt x="469405" y="8432"/>
                </a:lnTo>
                <a:lnTo>
                  <a:pt x="456514" y="8432"/>
                </a:lnTo>
                <a:lnTo>
                  <a:pt x="457597" y="14685"/>
                </a:lnTo>
                <a:lnTo>
                  <a:pt x="50796" y="85153"/>
                </a:lnTo>
                <a:lnTo>
                  <a:pt x="13588" y="85153"/>
                </a:lnTo>
                <a:lnTo>
                  <a:pt x="8420" y="92494"/>
                </a:lnTo>
                <a:lnTo>
                  <a:pt x="14860" y="92494"/>
                </a:lnTo>
                <a:lnTo>
                  <a:pt x="90217" y="527490"/>
                </a:lnTo>
                <a:lnTo>
                  <a:pt x="83959" y="528574"/>
                </a:lnTo>
                <a:lnTo>
                  <a:pt x="91300" y="533742"/>
                </a:lnTo>
                <a:lnTo>
                  <a:pt x="128484" y="533742"/>
                </a:lnTo>
                <a:lnTo>
                  <a:pt x="79870" y="542163"/>
                </a:lnTo>
                <a:close/>
              </a:path>
              <a:path w="548004" h="542289">
                <a:moveTo>
                  <a:pt x="457597" y="14685"/>
                </a:moveTo>
                <a:lnTo>
                  <a:pt x="456514" y="8432"/>
                </a:lnTo>
                <a:lnTo>
                  <a:pt x="463854" y="13601"/>
                </a:lnTo>
                <a:lnTo>
                  <a:pt x="457597" y="14685"/>
                </a:lnTo>
                <a:close/>
              </a:path>
              <a:path w="548004" h="542289">
                <a:moveTo>
                  <a:pt x="533141" y="450764"/>
                </a:moveTo>
                <a:lnTo>
                  <a:pt x="457597" y="14685"/>
                </a:lnTo>
                <a:lnTo>
                  <a:pt x="463854" y="13601"/>
                </a:lnTo>
                <a:lnTo>
                  <a:pt x="456514" y="8432"/>
                </a:lnTo>
                <a:lnTo>
                  <a:pt x="469405" y="8432"/>
                </a:lnTo>
                <a:lnTo>
                  <a:pt x="545847" y="449681"/>
                </a:lnTo>
                <a:lnTo>
                  <a:pt x="539394" y="449681"/>
                </a:lnTo>
                <a:lnTo>
                  <a:pt x="533141" y="450764"/>
                </a:lnTo>
                <a:close/>
              </a:path>
              <a:path w="548004" h="542289">
                <a:moveTo>
                  <a:pt x="8420" y="92494"/>
                </a:moveTo>
                <a:lnTo>
                  <a:pt x="13588" y="85153"/>
                </a:lnTo>
                <a:lnTo>
                  <a:pt x="14673" y="91410"/>
                </a:lnTo>
                <a:lnTo>
                  <a:pt x="8420" y="92494"/>
                </a:lnTo>
                <a:close/>
              </a:path>
              <a:path w="548004" h="542289">
                <a:moveTo>
                  <a:pt x="14673" y="91410"/>
                </a:moveTo>
                <a:lnTo>
                  <a:pt x="13588" y="85153"/>
                </a:lnTo>
                <a:lnTo>
                  <a:pt x="50796" y="85153"/>
                </a:lnTo>
                <a:lnTo>
                  <a:pt x="14673" y="91410"/>
                </a:lnTo>
                <a:close/>
              </a:path>
              <a:path w="548004" h="542289">
                <a:moveTo>
                  <a:pt x="14860" y="92494"/>
                </a:moveTo>
                <a:lnTo>
                  <a:pt x="8420" y="92494"/>
                </a:lnTo>
                <a:lnTo>
                  <a:pt x="14673" y="91410"/>
                </a:lnTo>
                <a:lnTo>
                  <a:pt x="14860" y="92494"/>
                </a:lnTo>
                <a:close/>
              </a:path>
              <a:path w="548004" h="542289">
                <a:moveTo>
                  <a:pt x="534225" y="457022"/>
                </a:moveTo>
                <a:lnTo>
                  <a:pt x="533141" y="450764"/>
                </a:lnTo>
                <a:lnTo>
                  <a:pt x="539394" y="449681"/>
                </a:lnTo>
                <a:lnTo>
                  <a:pt x="534225" y="457022"/>
                </a:lnTo>
                <a:close/>
              </a:path>
              <a:path w="548004" h="542289">
                <a:moveTo>
                  <a:pt x="547118" y="457022"/>
                </a:moveTo>
                <a:lnTo>
                  <a:pt x="534225" y="457022"/>
                </a:lnTo>
                <a:lnTo>
                  <a:pt x="539394" y="449681"/>
                </a:lnTo>
                <a:lnTo>
                  <a:pt x="545847" y="449681"/>
                </a:lnTo>
                <a:lnTo>
                  <a:pt x="547118" y="457022"/>
                </a:lnTo>
                <a:close/>
              </a:path>
              <a:path w="548004" h="542289">
                <a:moveTo>
                  <a:pt x="128484" y="533742"/>
                </a:moveTo>
                <a:lnTo>
                  <a:pt x="91300" y="533742"/>
                </a:lnTo>
                <a:lnTo>
                  <a:pt x="90217" y="527490"/>
                </a:lnTo>
                <a:lnTo>
                  <a:pt x="533141" y="450764"/>
                </a:lnTo>
                <a:lnTo>
                  <a:pt x="534225" y="457022"/>
                </a:lnTo>
                <a:lnTo>
                  <a:pt x="547118" y="457022"/>
                </a:lnTo>
                <a:lnTo>
                  <a:pt x="547827" y="461111"/>
                </a:lnTo>
                <a:lnTo>
                  <a:pt x="128484" y="533742"/>
                </a:lnTo>
                <a:close/>
              </a:path>
              <a:path w="548004" h="542289">
                <a:moveTo>
                  <a:pt x="91300" y="533742"/>
                </a:moveTo>
                <a:lnTo>
                  <a:pt x="83959" y="528574"/>
                </a:lnTo>
                <a:lnTo>
                  <a:pt x="90217" y="527490"/>
                </a:lnTo>
                <a:lnTo>
                  <a:pt x="91300" y="53374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59898" y="2158517"/>
            <a:ext cx="6496050" cy="1172210"/>
          </a:xfrm>
          <a:custGeom>
            <a:avLst/>
            <a:gdLst/>
            <a:ahLst/>
            <a:cxnLst/>
            <a:rect l="l" t="t" r="r" b="b"/>
            <a:pathLst>
              <a:path w="6496050" h="1172210">
                <a:moveTo>
                  <a:pt x="6464300" y="75107"/>
                </a:moveTo>
                <a:lnTo>
                  <a:pt x="6449179" y="74653"/>
                </a:lnTo>
                <a:lnTo>
                  <a:pt x="6435867" y="68643"/>
                </a:lnTo>
                <a:lnTo>
                  <a:pt x="6425780" y="58080"/>
                </a:lnTo>
                <a:lnTo>
                  <a:pt x="6421734" y="47598"/>
                </a:lnTo>
                <a:lnTo>
                  <a:pt x="6458534" y="41313"/>
                </a:lnTo>
                <a:lnTo>
                  <a:pt x="6457251" y="33794"/>
                </a:lnTo>
                <a:lnTo>
                  <a:pt x="6420638" y="33794"/>
                </a:lnTo>
                <a:lnTo>
                  <a:pt x="6420787" y="28846"/>
                </a:lnTo>
                <a:lnTo>
                  <a:pt x="6426796" y="15535"/>
                </a:lnTo>
                <a:lnTo>
                  <a:pt x="6437359" y="5448"/>
                </a:lnTo>
                <a:lnTo>
                  <a:pt x="6451473" y="0"/>
                </a:lnTo>
                <a:lnTo>
                  <a:pt x="6466593" y="454"/>
                </a:lnTo>
                <a:lnTo>
                  <a:pt x="6479905" y="6464"/>
                </a:lnTo>
                <a:lnTo>
                  <a:pt x="6489992" y="17027"/>
                </a:lnTo>
                <a:lnTo>
                  <a:pt x="6495440" y="31140"/>
                </a:lnTo>
                <a:lnTo>
                  <a:pt x="6495360" y="33794"/>
                </a:lnTo>
                <a:lnTo>
                  <a:pt x="6457251" y="33794"/>
                </a:lnTo>
                <a:lnTo>
                  <a:pt x="6420449" y="40080"/>
                </a:lnTo>
                <a:lnTo>
                  <a:pt x="6495172" y="40080"/>
                </a:lnTo>
                <a:lnTo>
                  <a:pt x="6494987" y="46261"/>
                </a:lnTo>
                <a:lnTo>
                  <a:pt x="6488980" y="59572"/>
                </a:lnTo>
                <a:lnTo>
                  <a:pt x="6478418" y="69659"/>
                </a:lnTo>
                <a:lnTo>
                  <a:pt x="6464300" y="75107"/>
                </a:lnTo>
                <a:close/>
              </a:path>
              <a:path w="6496050" h="1172210">
                <a:moveTo>
                  <a:pt x="6421734" y="47598"/>
                </a:moveTo>
                <a:lnTo>
                  <a:pt x="6420332" y="43967"/>
                </a:lnTo>
                <a:lnTo>
                  <a:pt x="6420449" y="40080"/>
                </a:lnTo>
                <a:lnTo>
                  <a:pt x="6457251" y="33794"/>
                </a:lnTo>
                <a:lnTo>
                  <a:pt x="6458534" y="41313"/>
                </a:lnTo>
                <a:lnTo>
                  <a:pt x="6421734" y="47598"/>
                </a:lnTo>
                <a:close/>
              </a:path>
              <a:path w="6496050" h="1172210">
                <a:moveTo>
                  <a:pt x="74990" y="1131583"/>
                </a:moveTo>
                <a:lnTo>
                  <a:pt x="75107" y="1127696"/>
                </a:lnTo>
                <a:lnTo>
                  <a:pt x="73710" y="1124077"/>
                </a:lnTo>
                <a:lnTo>
                  <a:pt x="6420449" y="40080"/>
                </a:lnTo>
                <a:lnTo>
                  <a:pt x="6420332" y="43967"/>
                </a:lnTo>
                <a:lnTo>
                  <a:pt x="6421734" y="47598"/>
                </a:lnTo>
                <a:lnTo>
                  <a:pt x="74990" y="1131583"/>
                </a:lnTo>
                <a:close/>
              </a:path>
              <a:path w="6496050" h="1172210">
                <a:moveTo>
                  <a:pt x="43967" y="1171663"/>
                </a:moveTo>
                <a:lnTo>
                  <a:pt x="28846" y="1171211"/>
                </a:lnTo>
                <a:lnTo>
                  <a:pt x="15535" y="1165204"/>
                </a:lnTo>
                <a:lnTo>
                  <a:pt x="5448" y="1154642"/>
                </a:lnTo>
                <a:lnTo>
                  <a:pt x="0" y="1140523"/>
                </a:lnTo>
                <a:lnTo>
                  <a:pt x="454" y="1125402"/>
                </a:lnTo>
                <a:lnTo>
                  <a:pt x="6464" y="1112091"/>
                </a:lnTo>
                <a:lnTo>
                  <a:pt x="17027" y="1102004"/>
                </a:lnTo>
                <a:lnTo>
                  <a:pt x="31140" y="1096556"/>
                </a:lnTo>
                <a:lnTo>
                  <a:pt x="46261" y="1097010"/>
                </a:lnTo>
                <a:lnTo>
                  <a:pt x="59572" y="1103020"/>
                </a:lnTo>
                <a:lnTo>
                  <a:pt x="69659" y="1113583"/>
                </a:lnTo>
                <a:lnTo>
                  <a:pt x="73710" y="1124077"/>
                </a:lnTo>
                <a:lnTo>
                  <a:pt x="36906" y="1130363"/>
                </a:lnTo>
                <a:lnTo>
                  <a:pt x="38188" y="1137869"/>
                </a:lnTo>
                <a:lnTo>
                  <a:pt x="74802" y="1137869"/>
                </a:lnTo>
                <a:lnTo>
                  <a:pt x="74653" y="1142817"/>
                </a:lnTo>
                <a:lnTo>
                  <a:pt x="68643" y="1156128"/>
                </a:lnTo>
                <a:lnTo>
                  <a:pt x="58080" y="1166215"/>
                </a:lnTo>
                <a:lnTo>
                  <a:pt x="43967" y="1171663"/>
                </a:lnTo>
                <a:close/>
              </a:path>
              <a:path w="6496050" h="1172210">
                <a:moveTo>
                  <a:pt x="38188" y="1137869"/>
                </a:moveTo>
                <a:lnTo>
                  <a:pt x="36906" y="1130363"/>
                </a:lnTo>
                <a:lnTo>
                  <a:pt x="73710" y="1124077"/>
                </a:lnTo>
                <a:lnTo>
                  <a:pt x="75107" y="1127696"/>
                </a:lnTo>
                <a:lnTo>
                  <a:pt x="74990" y="1131583"/>
                </a:lnTo>
                <a:lnTo>
                  <a:pt x="38188" y="1137869"/>
                </a:lnTo>
                <a:close/>
              </a:path>
              <a:path w="6496050" h="1172210">
                <a:moveTo>
                  <a:pt x="74802" y="1137869"/>
                </a:moveTo>
                <a:lnTo>
                  <a:pt x="38188" y="1137869"/>
                </a:lnTo>
                <a:lnTo>
                  <a:pt x="74990" y="1131583"/>
                </a:lnTo>
                <a:lnTo>
                  <a:pt x="74802" y="11378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41369" y="2437892"/>
            <a:ext cx="6496050" cy="1172210"/>
          </a:xfrm>
          <a:custGeom>
            <a:avLst/>
            <a:gdLst/>
            <a:ahLst/>
            <a:cxnLst/>
            <a:rect l="l" t="t" r="r" b="b"/>
            <a:pathLst>
              <a:path w="6496050" h="1172210">
                <a:moveTo>
                  <a:pt x="6464299" y="75107"/>
                </a:moveTo>
                <a:lnTo>
                  <a:pt x="6449179" y="74653"/>
                </a:lnTo>
                <a:lnTo>
                  <a:pt x="6435867" y="68643"/>
                </a:lnTo>
                <a:lnTo>
                  <a:pt x="6425780" y="58080"/>
                </a:lnTo>
                <a:lnTo>
                  <a:pt x="6421734" y="47598"/>
                </a:lnTo>
                <a:lnTo>
                  <a:pt x="6458534" y="41313"/>
                </a:lnTo>
                <a:lnTo>
                  <a:pt x="6457251" y="33794"/>
                </a:lnTo>
                <a:lnTo>
                  <a:pt x="6420638" y="33794"/>
                </a:lnTo>
                <a:lnTo>
                  <a:pt x="6420787" y="28846"/>
                </a:lnTo>
                <a:lnTo>
                  <a:pt x="6426796" y="15535"/>
                </a:lnTo>
                <a:lnTo>
                  <a:pt x="6437359" y="5448"/>
                </a:lnTo>
                <a:lnTo>
                  <a:pt x="6451472" y="0"/>
                </a:lnTo>
                <a:lnTo>
                  <a:pt x="6466595" y="454"/>
                </a:lnTo>
                <a:lnTo>
                  <a:pt x="6479911" y="6464"/>
                </a:lnTo>
                <a:lnTo>
                  <a:pt x="6490002" y="17027"/>
                </a:lnTo>
                <a:lnTo>
                  <a:pt x="6495453" y="31140"/>
                </a:lnTo>
                <a:lnTo>
                  <a:pt x="6495373" y="33794"/>
                </a:lnTo>
                <a:lnTo>
                  <a:pt x="6457251" y="33794"/>
                </a:lnTo>
                <a:lnTo>
                  <a:pt x="6420449" y="40080"/>
                </a:lnTo>
                <a:lnTo>
                  <a:pt x="6495184" y="40080"/>
                </a:lnTo>
                <a:lnTo>
                  <a:pt x="6494998" y="46261"/>
                </a:lnTo>
                <a:lnTo>
                  <a:pt x="6488987" y="59572"/>
                </a:lnTo>
                <a:lnTo>
                  <a:pt x="6478420" y="69659"/>
                </a:lnTo>
                <a:lnTo>
                  <a:pt x="6464299" y="75107"/>
                </a:lnTo>
                <a:close/>
              </a:path>
              <a:path w="6496050" h="1172210">
                <a:moveTo>
                  <a:pt x="6421734" y="47598"/>
                </a:moveTo>
                <a:lnTo>
                  <a:pt x="6420332" y="43967"/>
                </a:lnTo>
                <a:lnTo>
                  <a:pt x="6420449" y="40080"/>
                </a:lnTo>
                <a:lnTo>
                  <a:pt x="6457251" y="33794"/>
                </a:lnTo>
                <a:lnTo>
                  <a:pt x="6458534" y="41313"/>
                </a:lnTo>
                <a:lnTo>
                  <a:pt x="6421734" y="47598"/>
                </a:lnTo>
                <a:close/>
              </a:path>
              <a:path w="6496050" h="1172210">
                <a:moveTo>
                  <a:pt x="74990" y="1131583"/>
                </a:moveTo>
                <a:lnTo>
                  <a:pt x="75107" y="1127696"/>
                </a:lnTo>
                <a:lnTo>
                  <a:pt x="73706" y="1124065"/>
                </a:lnTo>
                <a:lnTo>
                  <a:pt x="6420449" y="40080"/>
                </a:lnTo>
                <a:lnTo>
                  <a:pt x="6420332" y="43967"/>
                </a:lnTo>
                <a:lnTo>
                  <a:pt x="6421734" y="47598"/>
                </a:lnTo>
                <a:lnTo>
                  <a:pt x="74990" y="1131583"/>
                </a:lnTo>
                <a:close/>
              </a:path>
              <a:path w="6496050" h="1172210">
                <a:moveTo>
                  <a:pt x="43967" y="1171663"/>
                </a:moveTo>
                <a:lnTo>
                  <a:pt x="28846" y="1171209"/>
                </a:lnTo>
                <a:lnTo>
                  <a:pt x="15535" y="1165199"/>
                </a:lnTo>
                <a:lnTo>
                  <a:pt x="5448" y="1154636"/>
                </a:lnTo>
                <a:lnTo>
                  <a:pt x="0" y="1140523"/>
                </a:lnTo>
                <a:lnTo>
                  <a:pt x="454" y="1125402"/>
                </a:lnTo>
                <a:lnTo>
                  <a:pt x="6464" y="1112091"/>
                </a:lnTo>
                <a:lnTo>
                  <a:pt x="17027" y="1102004"/>
                </a:lnTo>
                <a:lnTo>
                  <a:pt x="31140" y="1096556"/>
                </a:lnTo>
                <a:lnTo>
                  <a:pt x="46261" y="1097010"/>
                </a:lnTo>
                <a:lnTo>
                  <a:pt x="59572" y="1103020"/>
                </a:lnTo>
                <a:lnTo>
                  <a:pt x="69659" y="1113583"/>
                </a:lnTo>
                <a:lnTo>
                  <a:pt x="73706" y="1124065"/>
                </a:lnTo>
                <a:lnTo>
                  <a:pt x="36906" y="1130350"/>
                </a:lnTo>
                <a:lnTo>
                  <a:pt x="38188" y="1137869"/>
                </a:lnTo>
                <a:lnTo>
                  <a:pt x="74802" y="1137869"/>
                </a:lnTo>
                <a:lnTo>
                  <a:pt x="74653" y="1142817"/>
                </a:lnTo>
                <a:lnTo>
                  <a:pt x="68643" y="1156128"/>
                </a:lnTo>
                <a:lnTo>
                  <a:pt x="58080" y="1166215"/>
                </a:lnTo>
                <a:lnTo>
                  <a:pt x="43967" y="1171663"/>
                </a:lnTo>
                <a:close/>
              </a:path>
              <a:path w="6496050" h="1172210">
                <a:moveTo>
                  <a:pt x="38188" y="1137869"/>
                </a:moveTo>
                <a:lnTo>
                  <a:pt x="36906" y="1130350"/>
                </a:lnTo>
                <a:lnTo>
                  <a:pt x="73706" y="1124065"/>
                </a:lnTo>
                <a:lnTo>
                  <a:pt x="75107" y="1127696"/>
                </a:lnTo>
                <a:lnTo>
                  <a:pt x="74990" y="1131583"/>
                </a:lnTo>
                <a:lnTo>
                  <a:pt x="38188" y="1137869"/>
                </a:lnTo>
                <a:close/>
              </a:path>
              <a:path w="6496050" h="1172210">
                <a:moveTo>
                  <a:pt x="74802" y="1137869"/>
                </a:moveTo>
                <a:lnTo>
                  <a:pt x="38188" y="1137869"/>
                </a:lnTo>
                <a:lnTo>
                  <a:pt x="74990" y="1131583"/>
                </a:lnTo>
                <a:lnTo>
                  <a:pt x="74802" y="11378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5434" y="3785209"/>
            <a:ext cx="6960234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800" b="1">
                <a:latin typeface="华文楷体"/>
                <a:cs typeface="华文楷体"/>
              </a:rPr>
              <a:t>结论</a:t>
            </a:r>
            <a:r>
              <a:rPr dirty="0" sz="2800" spc="-5" b="1">
                <a:latin typeface="华文楷体"/>
                <a:cs typeface="华文楷体"/>
              </a:rPr>
              <a:t>2</a:t>
            </a:r>
            <a:r>
              <a:rPr dirty="0" sz="2800" b="1">
                <a:latin typeface="华文楷体"/>
                <a:cs typeface="华文楷体"/>
              </a:rPr>
              <a:t>：当物体上各点的运动完全相同时，</a:t>
            </a:r>
            <a:r>
              <a:rPr dirty="0" sz="2800" spc="-5" b="1">
                <a:latin typeface="华文楷体"/>
                <a:cs typeface="华文楷体"/>
              </a:rPr>
              <a:t>整 </a:t>
            </a:r>
            <a:r>
              <a:rPr dirty="0" sz="2800" b="1">
                <a:latin typeface="华文楷体"/>
                <a:cs typeface="华文楷体"/>
              </a:rPr>
              <a:t>个物体的运动可以简化为一个点的运动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5434" y="1454340"/>
            <a:ext cx="7316470" cy="194563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800" b="1">
                <a:latin typeface="华文楷体"/>
                <a:cs typeface="华文楷体"/>
              </a:rPr>
              <a:t>结论</a:t>
            </a:r>
            <a:r>
              <a:rPr dirty="0" sz="2800" spc="-5" b="1">
                <a:latin typeface="华文楷体"/>
                <a:cs typeface="华文楷体"/>
              </a:rPr>
              <a:t>1</a:t>
            </a:r>
            <a:r>
              <a:rPr dirty="0" sz="2800" b="1">
                <a:latin typeface="华文楷体"/>
                <a:cs typeface="华文楷体"/>
              </a:rPr>
              <a:t>：当物体的大小、形状对研究问题没有</a:t>
            </a:r>
            <a:r>
              <a:rPr dirty="0" sz="2800" spc="-5" b="1">
                <a:latin typeface="华文楷体"/>
                <a:cs typeface="华文楷体"/>
              </a:rPr>
              <a:t>影 </a:t>
            </a:r>
            <a:r>
              <a:rPr dirty="0" sz="2800" b="1">
                <a:latin typeface="华文楷体"/>
                <a:cs typeface="华文楷体"/>
              </a:rPr>
              <a:t>响或影响微小时，可以忽略大小、形状而把</a:t>
            </a:r>
            <a:r>
              <a:rPr dirty="0" sz="2800" spc="-10" b="1">
                <a:latin typeface="华文楷体"/>
                <a:cs typeface="华文楷体"/>
              </a:rPr>
              <a:t>它 </a:t>
            </a:r>
            <a:r>
              <a:rPr dirty="0" sz="2800" b="1">
                <a:latin typeface="华文楷体"/>
                <a:cs typeface="华文楷体"/>
              </a:rPr>
              <a:t>看作一个点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6661" y="2948177"/>
            <a:ext cx="617918" cy="617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10514" y="4573930"/>
            <a:ext cx="617918" cy="617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940" y="1329740"/>
            <a:ext cx="38868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34465" algn="l"/>
                <a:tab pos="2653665" algn="l"/>
              </a:tabLst>
            </a:pPr>
            <a:r>
              <a:rPr dirty="0" spc="-5"/>
              <a:t>第1</a:t>
            </a:r>
            <a:r>
              <a:rPr dirty="0" spc="5"/>
              <a:t>节</a:t>
            </a:r>
            <a:r>
              <a:rPr dirty="0"/>
              <a:t>	</a:t>
            </a:r>
            <a:r>
              <a:rPr dirty="0"/>
              <a:t>质</a:t>
            </a:r>
            <a:r>
              <a:rPr dirty="0" spc="5"/>
              <a:t>点</a:t>
            </a:r>
            <a:r>
              <a:rPr dirty="0"/>
              <a:t>	</a:t>
            </a:r>
            <a:r>
              <a:rPr dirty="0"/>
              <a:t>参考</a:t>
            </a:r>
            <a:r>
              <a:rPr dirty="0" spc="5"/>
              <a:t>系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64789" y="1914423"/>
            <a:ext cx="7190740" cy="380936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2400" b="1">
                <a:latin typeface="华文楷体"/>
                <a:cs typeface="华文楷体"/>
              </a:rPr>
              <a:t>一、物体和质</a:t>
            </a:r>
            <a:r>
              <a:rPr dirty="0" sz="2400" spc="-5" b="1">
                <a:latin typeface="华文楷体"/>
                <a:cs typeface="华文楷体"/>
              </a:rPr>
              <a:t>点</a:t>
            </a:r>
            <a:endParaRPr sz="2400">
              <a:latin typeface="华文楷体"/>
              <a:cs typeface="华文楷体"/>
            </a:endParaRPr>
          </a:p>
          <a:p>
            <a:pPr algn="just" marL="153035" marR="311150">
              <a:lnSpc>
                <a:spcPct val="100000"/>
              </a:lnSpc>
              <a:spcBef>
                <a:spcPts val="815"/>
              </a:spcBef>
            </a:pPr>
            <a:r>
              <a:rPr dirty="0" sz="2400" b="1">
                <a:latin typeface="Times New Roman"/>
                <a:cs typeface="Times New Roman"/>
              </a:rPr>
              <a:t>1.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质点：在某些情况下，可以忽略物体的大小和</a:t>
            </a:r>
            <a:r>
              <a:rPr dirty="0" sz="2400" spc="-5" b="1">
                <a:latin typeface="华文楷体"/>
                <a:cs typeface="华文楷体"/>
              </a:rPr>
              <a:t>形 </a:t>
            </a:r>
            <a:r>
              <a:rPr dirty="0" sz="2400" b="1">
                <a:latin typeface="华文楷体"/>
                <a:cs typeface="华文楷体"/>
              </a:rPr>
              <a:t>状，把它简化为一个</a:t>
            </a:r>
            <a:r>
              <a:rPr dirty="0" sz="2400" b="1">
                <a:solidFill>
                  <a:srgbClr val="006FC0"/>
                </a:solidFill>
                <a:latin typeface="华文楷体"/>
                <a:cs typeface="华文楷体"/>
              </a:rPr>
              <a:t>具有质量的点</a:t>
            </a:r>
            <a:r>
              <a:rPr dirty="0" sz="2400" b="1">
                <a:latin typeface="华文楷体"/>
                <a:cs typeface="华文楷体"/>
              </a:rPr>
              <a:t>，这样的点叫</a:t>
            </a:r>
            <a:r>
              <a:rPr dirty="0" sz="2400" spc="-5" b="1">
                <a:latin typeface="华文楷体"/>
                <a:cs typeface="华文楷体"/>
              </a:rPr>
              <a:t>作 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质点（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mass</a:t>
            </a:r>
            <a:r>
              <a:rPr dirty="0" sz="2400" spc="-5" b="1">
                <a:solidFill>
                  <a:srgbClr val="FF0000"/>
                </a:solidFill>
                <a:latin typeface="Times New Roman"/>
                <a:cs typeface="Times New Roman"/>
              </a:rPr>
              <a:t> point)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/>
              <a:cs typeface="Times New Roman"/>
            </a:endParaRPr>
          </a:p>
          <a:p>
            <a:pPr marL="153035" marR="5080">
              <a:lnSpc>
                <a:spcPct val="100000"/>
              </a:lnSpc>
            </a:pPr>
            <a:r>
              <a:rPr dirty="0" sz="2400" b="1">
                <a:latin typeface="华文楷体"/>
                <a:cs typeface="华文楷体"/>
              </a:rPr>
              <a:t>——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理想模型</a:t>
            </a:r>
            <a:r>
              <a:rPr dirty="0" sz="2400" b="1">
                <a:latin typeface="华文楷体"/>
                <a:cs typeface="华文楷体"/>
              </a:rPr>
              <a:t>：突出主要因素，忽略次要因素，建</a:t>
            </a:r>
            <a:r>
              <a:rPr dirty="0" sz="2400" spc="-5" b="1">
                <a:latin typeface="华文楷体"/>
                <a:cs typeface="华文楷体"/>
              </a:rPr>
              <a:t>立 </a:t>
            </a:r>
            <a:r>
              <a:rPr dirty="0" sz="2400" b="1">
                <a:latin typeface="华文楷体"/>
                <a:cs typeface="华文楷体"/>
              </a:rPr>
              <a:t>理想化物理模型。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模型是重要的抽象方法之一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Times New Roman"/>
              <a:cs typeface="Times New Roman"/>
            </a:endParaRPr>
          </a:p>
          <a:p>
            <a:pPr algn="just" marL="153035">
              <a:lnSpc>
                <a:spcPct val="100000"/>
              </a:lnSpc>
            </a:pPr>
            <a:r>
              <a:rPr dirty="0" sz="2400" b="1">
                <a:latin typeface="华文楷体"/>
                <a:cs typeface="华文楷体"/>
              </a:rPr>
              <a:t>——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模型是物理规律和物理理论赖以建立的基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础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2806" y="2079523"/>
            <a:ext cx="6723380" cy="248158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2400" b="1">
                <a:latin typeface="华文楷体"/>
                <a:cs typeface="华文楷体"/>
              </a:rPr>
              <a:t>一、物体和质</a:t>
            </a:r>
            <a:r>
              <a:rPr dirty="0" sz="2400" spc="-5" b="1">
                <a:latin typeface="华文楷体"/>
                <a:cs typeface="华文楷体"/>
              </a:rPr>
              <a:t>点</a:t>
            </a:r>
            <a:endParaRPr sz="2400">
              <a:latin typeface="华文楷体"/>
              <a:cs typeface="华文楷体"/>
            </a:endParaRPr>
          </a:p>
          <a:p>
            <a:pPr marL="153035">
              <a:lnSpc>
                <a:spcPct val="100000"/>
              </a:lnSpc>
              <a:spcBef>
                <a:spcPts val="815"/>
              </a:spcBef>
            </a:pPr>
            <a:r>
              <a:rPr dirty="0" sz="2400" spc="-5" b="1">
                <a:latin typeface="华文楷体"/>
                <a:cs typeface="华文楷体"/>
              </a:rPr>
              <a:t>2 </a:t>
            </a:r>
            <a:r>
              <a:rPr dirty="0" sz="2400" b="1">
                <a:latin typeface="Times New Roman"/>
                <a:cs typeface="Times New Roman"/>
              </a:rPr>
              <a:t>.</a:t>
            </a:r>
            <a:r>
              <a:rPr dirty="0" sz="2400" b="1">
                <a:latin typeface="华文楷体"/>
                <a:cs typeface="华文楷体"/>
              </a:rPr>
              <a:t>物体可视为质点的条件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 marL="153035" marR="5080">
              <a:lnSpc>
                <a:spcPct val="100000"/>
              </a:lnSpc>
              <a:spcBef>
                <a:spcPts val="1620"/>
              </a:spcBef>
              <a:buSzPct val="95833"/>
              <a:buAutoNum type="arabicPlain"/>
              <a:tabLst>
                <a:tab pos="908050" algn="l"/>
              </a:tabLst>
            </a:pPr>
            <a:r>
              <a:rPr dirty="0" sz="2400" b="1">
                <a:latin typeface="华文楷体"/>
                <a:cs typeface="华文楷体"/>
              </a:rPr>
              <a:t>物体的大小、形状对研究问题没有影响或</a:t>
            </a:r>
            <a:r>
              <a:rPr dirty="0" sz="2400" spc="-5" b="1">
                <a:latin typeface="华文楷体"/>
                <a:cs typeface="华文楷体"/>
              </a:rPr>
              <a:t>影 </a:t>
            </a:r>
            <a:r>
              <a:rPr dirty="0" sz="2400" b="1">
                <a:latin typeface="华文楷体"/>
                <a:cs typeface="华文楷体"/>
              </a:rPr>
              <a:t>响微</a:t>
            </a:r>
            <a:r>
              <a:rPr dirty="0" sz="2400" spc="-5" b="1">
                <a:latin typeface="华文楷体"/>
                <a:cs typeface="华文楷体"/>
              </a:rPr>
              <a:t>小</a:t>
            </a:r>
            <a:endParaRPr sz="2400">
              <a:latin typeface="华文楷体"/>
              <a:cs typeface="华文楷体"/>
            </a:endParaRPr>
          </a:p>
          <a:p>
            <a:pPr marL="907415" indent="-754380">
              <a:lnSpc>
                <a:spcPct val="100000"/>
              </a:lnSpc>
              <a:spcBef>
                <a:spcPts val="1685"/>
              </a:spcBef>
              <a:buSzPct val="95833"/>
              <a:buAutoNum type="arabicPlain"/>
              <a:tabLst>
                <a:tab pos="908050" algn="l"/>
              </a:tabLst>
            </a:pPr>
            <a:r>
              <a:rPr dirty="0" sz="2400" b="1">
                <a:latin typeface="华文楷体"/>
                <a:cs typeface="华文楷体"/>
              </a:rPr>
              <a:t>物体上各点的运动完全相同（平动</a:t>
            </a:r>
            <a:r>
              <a:rPr dirty="0" sz="2400" spc="-5" b="1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1957" y="1494840"/>
            <a:ext cx="38868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34465" algn="l"/>
                <a:tab pos="2653665" algn="l"/>
              </a:tabLst>
            </a:pPr>
            <a:r>
              <a:rPr dirty="0" spc="-5"/>
              <a:t>第1</a:t>
            </a:r>
            <a:r>
              <a:rPr dirty="0" spc="5"/>
              <a:t>节</a:t>
            </a:r>
            <a:r>
              <a:rPr dirty="0"/>
              <a:t>	</a:t>
            </a:r>
            <a:r>
              <a:rPr dirty="0"/>
              <a:t>质</a:t>
            </a:r>
            <a:r>
              <a:rPr dirty="0" spc="5"/>
              <a:t>点</a:t>
            </a:r>
            <a:r>
              <a:rPr dirty="0"/>
              <a:t>	</a:t>
            </a:r>
            <a:r>
              <a:rPr dirty="0"/>
              <a:t>参考</a:t>
            </a:r>
            <a:r>
              <a:rPr dirty="0" spc="5"/>
              <a:t>系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1153667"/>
            <a:ext cx="8310372" cy="4961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82595" y="1388363"/>
            <a:ext cx="1108075" cy="646430"/>
          </a:xfrm>
          <a:custGeom>
            <a:avLst/>
            <a:gdLst/>
            <a:ahLst/>
            <a:cxnLst/>
            <a:rect l="l" t="t" r="r" b="b"/>
            <a:pathLst>
              <a:path w="1108075" h="646430">
                <a:moveTo>
                  <a:pt x="0" y="0"/>
                </a:moveTo>
                <a:lnTo>
                  <a:pt x="1107947" y="0"/>
                </a:lnTo>
                <a:lnTo>
                  <a:pt x="1107947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5522" y="1381696"/>
            <a:ext cx="1120775" cy="659130"/>
          </a:xfrm>
          <a:custGeom>
            <a:avLst/>
            <a:gdLst/>
            <a:ahLst/>
            <a:cxnLst/>
            <a:rect l="l" t="t" r="r" b="b"/>
            <a:pathLst>
              <a:path w="1120775" h="659130">
                <a:moveTo>
                  <a:pt x="1120698" y="659041"/>
                </a:moveTo>
                <a:lnTo>
                  <a:pt x="0" y="659041"/>
                </a:lnTo>
                <a:lnTo>
                  <a:pt x="0" y="0"/>
                </a:lnTo>
                <a:lnTo>
                  <a:pt x="1120698" y="0"/>
                </a:lnTo>
                <a:lnTo>
                  <a:pt x="1120698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646341"/>
                </a:lnTo>
                <a:lnTo>
                  <a:pt x="6350" y="646341"/>
                </a:lnTo>
                <a:lnTo>
                  <a:pt x="12700" y="652691"/>
                </a:lnTo>
                <a:lnTo>
                  <a:pt x="1120698" y="652691"/>
                </a:lnTo>
                <a:lnTo>
                  <a:pt x="1120698" y="659041"/>
                </a:lnTo>
                <a:close/>
              </a:path>
              <a:path w="1120775" h="659130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1120775" h="659130">
                <a:moveTo>
                  <a:pt x="1107998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1107998" y="6349"/>
                </a:lnTo>
                <a:lnTo>
                  <a:pt x="1107998" y="12699"/>
                </a:lnTo>
                <a:close/>
              </a:path>
              <a:path w="1120775" h="659130">
                <a:moveTo>
                  <a:pt x="1107998" y="652691"/>
                </a:moveTo>
                <a:lnTo>
                  <a:pt x="1107998" y="6349"/>
                </a:lnTo>
                <a:lnTo>
                  <a:pt x="1114348" y="12699"/>
                </a:lnTo>
                <a:lnTo>
                  <a:pt x="1120698" y="12699"/>
                </a:lnTo>
                <a:lnTo>
                  <a:pt x="1120698" y="646341"/>
                </a:lnTo>
                <a:lnTo>
                  <a:pt x="1114348" y="646341"/>
                </a:lnTo>
                <a:lnTo>
                  <a:pt x="1107998" y="652691"/>
                </a:lnTo>
                <a:close/>
              </a:path>
              <a:path w="1120775" h="659130">
                <a:moveTo>
                  <a:pt x="1120698" y="12699"/>
                </a:moveTo>
                <a:lnTo>
                  <a:pt x="1114348" y="12699"/>
                </a:lnTo>
                <a:lnTo>
                  <a:pt x="1107998" y="6349"/>
                </a:lnTo>
                <a:lnTo>
                  <a:pt x="1120698" y="6349"/>
                </a:lnTo>
                <a:lnTo>
                  <a:pt x="1120698" y="12699"/>
                </a:lnTo>
                <a:close/>
              </a:path>
              <a:path w="1120775" h="659130">
                <a:moveTo>
                  <a:pt x="12700" y="652691"/>
                </a:moveTo>
                <a:lnTo>
                  <a:pt x="6350" y="646341"/>
                </a:lnTo>
                <a:lnTo>
                  <a:pt x="12700" y="646341"/>
                </a:lnTo>
                <a:lnTo>
                  <a:pt x="12700" y="652691"/>
                </a:lnTo>
                <a:close/>
              </a:path>
              <a:path w="1120775" h="659130">
                <a:moveTo>
                  <a:pt x="1107998" y="652691"/>
                </a:moveTo>
                <a:lnTo>
                  <a:pt x="12700" y="652691"/>
                </a:lnTo>
                <a:lnTo>
                  <a:pt x="12700" y="646341"/>
                </a:lnTo>
                <a:lnTo>
                  <a:pt x="1107998" y="646341"/>
                </a:lnTo>
                <a:lnTo>
                  <a:pt x="1107998" y="652691"/>
                </a:lnTo>
                <a:close/>
              </a:path>
              <a:path w="1120775" h="659130">
                <a:moveTo>
                  <a:pt x="1120698" y="652691"/>
                </a:moveTo>
                <a:lnTo>
                  <a:pt x="1107998" y="652691"/>
                </a:lnTo>
                <a:lnTo>
                  <a:pt x="1114348" y="646341"/>
                </a:lnTo>
                <a:lnTo>
                  <a:pt x="1120698" y="646341"/>
                </a:lnTo>
                <a:lnTo>
                  <a:pt x="1120698" y="6526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73312" y="1472025"/>
            <a:ext cx="914400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>
                <a:latin typeface="宋体"/>
                <a:cs typeface="宋体"/>
              </a:rPr>
              <a:t>资料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600" y="1153667"/>
            <a:ext cx="8310372" cy="4994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03101" y="1311059"/>
            <a:ext cx="430085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问：空中护旗梯队中的直升机</a:t>
            </a:r>
            <a:r>
              <a:rPr dirty="0" sz="2400" spc="-5" b="1">
                <a:latin typeface="华文楷体"/>
                <a:cs typeface="华文楷体"/>
              </a:rPr>
              <a:t>在 </a:t>
            </a:r>
            <a:r>
              <a:rPr dirty="0" sz="2400" b="1">
                <a:latin typeface="华文楷体"/>
                <a:cs typeface="华文楷体"/>
              </a:rPr>
              <a:t>什么情况下可以看成质点？什</a:t>
            </a:r>
            <a:r>
              <a:rPr dirty="0" sz="2400" spc="-5" b="1">
                <a:latin typeface="华文楷体"/>
                <a:cs typeface="华文楷体"/>
              </a:rPr>
              <a:t>么 </a:t>
            </a:r>
            <a:r>
              <a:rPr dirty="0" sz="2400" b="1">
                <a:latin typeface="华文楷体"/>
                <a:cs typeface="华文楷体"/>
              </a:rPr>
              <a:t>情况下不能看成质点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7540" y="2874632"/>
            <a:ext cx="251777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描述物体的运</a:t>
            </a:r>
            <a:r>
              <a:rPr dirty="0" sz="2800" spc="-10" b="1">
                <a:latin typeface="华文楷体"/>
                <a:cs typeface="华文楷体"/>
              </a:rPr>
              <a:t>动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0" y="1510880"/>
            <a:ext cx="6501765" cy="5429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>
                <a:latin typeface="微软雅黑"/>
                <a:cs typeface="微软雅黑"/>
              </a:rPr>
              <a:t>物理学的创立从研究运动开始</a:t>
            </a:r>
            <a:r>
              <a:rPr dirty="0" sz="3400">
                <a:latin typeface="Times New Roman"/>
                <a:cs typeface="Times New Roman"/>
              </a:rPr>
              <a:t>…</a:t>
            </a:r>
            <a:r>
              <a:rPr dirty="0" sz="3400" spc="-5">
                <a:latin typeface="Times New Roman"/>
                <a:cs typeface="Times New Roman"/>
              </a:rPr>
              <a:t>…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2278" y="2898724"/>
            <a:ext cx="180530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——运动</a:t>
            </a:r>
            <a:r>
              <a:rPr dirty="0" sz="2800" spc="-10" b="1">
                <a:latin typeface="华文楷体"/>
                <a:cs typeface="华文楷体"/>
              </a:rPr>
              <a:t>学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7540" y="3779545"/>
            <a:ext cx="5320665" cy="1389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26790" algn="l"/>
              </a:tabLst>
            </a:pPr>
            <a:r>
              <a:rPr dirty="0" baseline="1984" sz="4200" b="1">
                <a:latin typeface="华文楷体"/>
                <a:cs typeface="华文楷体"/>
              </a:rPr>
              <a:t>研究运动和力的关</a:t>
            </a:r>
            <a:r>
              <a:rPr dirty="0" baseline="1984" sz="4200" spc="-15" b="1">
                <a:latin typeface="华文楷体"/>
                <a:cs typeface="华文楷体"/>
              </a:rPr>
              <a:t>系</a:t>
            </a:r>
            <a:r>
              <a:rPr dirty="0" baseline="1984" sz="4200" b="1">
                <a:latin typeface="华文楷体"/>
                <a:cs typeface="华文楷体"/>
              </a:rPr>
              <a:t>	</a:t>
            </a:r>
            <a:r>
              <a:rPr dirty="0" sz="2800" b="1">
                <a:latin typeface="华文楷体"/>
                <a:cs typeface="华文楷体"/>
              </a:rPr>
              <a:t>——动力</a:t>
            </a:r>
            <a:r>
              <a:rPr dirty="0" sz="2800" spc="-10" b="1">
                <a:latin typeface="华文楷体"/>
                <a:cs typeface="华文楷体"/>
              </a:rPr>
              <a:t>学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5"/>
              </a:spcBef>
            </a:pPr>
            <a:r>
              <a:rPr dirty="0" sz="2800" b="1">
                <a:latin typeface="华文楷体"/>
                <a:cs typeface="华文楷体"/>
              </a:rPr>
              <a:t>——《必修</a:t>
            </a:r>
            <a:r>
              <a:rPr dirty="0" sz="2800" spc="-5" b="1">
                <a:latin typeface="华文楷体"/>
                <a:cs typeface="华文楷体"/>
              </a:rPr>
              <a:t>1</a:t>
            </a:r>
            <a:r>
              <a:rPr dirty="0" sz="2800" b="1">
                <a:latin typeface="华文楷体"/>
                <a:cs typeface="华文楷体"/>
              </a:rPr>
              <a:t>》的主要内</a:t>
            </a:r>
            <a:r>
              <a:rPr dirty="0" sz="2800" spc="-10" b="1">
                <a:latin typeface="华文楷体"/>
                <a:cs typeface="华文楷体"/>
              </a:rPr>
              <a:t>容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3704" y="1123188"/>
            <a:ext cx="8328659" cy="4928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29839" y="1356360"/>
            <a:ext cx="1108075" cy="646430"/>
          </a:xfrm>
          <a:custGeom>
            <a:avLst/>
            <a:gdLst/>
            <a:ahLst/>
            <a:cxnLst/>
            <a:rect l="l" t="t" r="r" b="b"/>
            <a:pathLst>
              <a:path w="1108075" h="646430">
                <a:moveTo>
                  <a:pt x="0" y="0"/>
                </a:moveTo>
                <a:lnTo>
                  <a:pt x="1107948" y="0"/>
                </a:lnTo>
                <a:lnTo>
                  <a:pt x="1107948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24099" y="1350175"/>
            <a:ext cx="1120775" cy="659130"/>
          </a:xfrm>
          <a:custGeom>
            <a:avLst/>
            <a:gdLst/>
            <a:ahLst/>
            <a:cxnLst/>
            <a:rect l="l" t="t" r="r" b="b"/>
            <a:pathLst>
              <a:path w="1120775" h="659130">
                <a:moveTo>
                  <a:pt x="1120698" y="659028"/>
                </a:moveTo>
                <a:lnTo>
                  <a:pt x="0" y="659028"/>
                </a:lnTo>
                <a:lnTo>
                  <a:pt x="0" y="0"/>
                </a:lnTo>
                <a:lnTo>
                  <a:pt x="1120698" y="0"/>
                </a:lnTo>
                <a:lnTo>
                  <a:pt x="1120698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646328"/>
                </a:lnTo>
                <a:lnTo>
                  <a:pt x="6350" y="646328"/>
                </a:lnTo>
                <a:lnTo>
                  <a:pt x="12700" y="652678"/>
                </a:lnTo>
                <a:lnTo>
                  <a:pt x="1120698" y="652678"/>
                </a:lnTo>
                <a:lnTo>
                  <a:pt x="1120698" y="659028"/>
                </a:lnTo>
                <a:close/>
              </a:path>
              <a:path w="1120775" h="65913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120775" h="659130">
                <a:moveTo>
                  <a:pt x="1107998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107998" y="6350"/>
                </a:lnTo>
                <a:lnTo>
                  <a:pt x="1107998" y="12700"/>
                </a:lnTo>
                <a:close/>
              </a:path>
              <a:path w="1120775" h="659130">
                <a:moveTo>
                  <a:pt x="1107998" y="652678"/>
                </a:moveTo>
                <a:lnTo>
                  <a:pt x="1107998" y="6350"/>
                </a:lnTo>
                <a:lnTo>
                  <a:pt x="1114348" y="12700"/>
                </a:lnTo>
                <a:lnTo>
                  <a:pt x="1120698" y="12700"/>
                </a:lnTo>
                <a:lnTo>
                  <a:pt x="1120698" y="646328"/>
                </a:lnTo>
                <a:lnTo>
                  <a:pt x="1114348" y="646328"/>
                </a:lnTo>
                <a:lnTo>
                  <a:pt x="1107998" y="652678"/>
                </a:lnTo>
                <a:close/>
              </a:path>
              <a:path w="1120775" h="659130">
                <a:moveTo>
                  <a:pt x="1120698" y="12700"/>
                </a:moveTo>
                <a:lnTo>
                  <a:pt x="1114348" y="12700"/>
                </a:lnTo>
                <a:lnTo>
                  <a:pt x="1107998" y="6350"/>
                </a:lnTo>
                <a:lnTo>
                  <a:pt x="1120698" y="6350"/>
                </a:lnTo>
                <a:lnTo>
                  <a:pt x="1120698" y="12700"/>
                </a:lnTo>
                <a:close/>
              </a:path>
              <a:path w="1120775" h="659130">
                <a:moveTo>
                  <a:pt x="12700" y="652678"/>
                </a:moveTo>
                <a:lnTo>
                  <a:pt x="6350" y="646328"/>
                </a:lnTo>
                <a:lnTo>
                  <a:pt x="12700" y="646328"/>
                </a:lnTo>
                <a:lnTo>
                  <a:pt x="12700" y="652678"/>
                </a:lnTo>
                <a:close/>
              </a:path>
              <a:path w="1120775" h="659130">
                <a:moveTo>
                  <a:pt x="1107998" y="652678"/>
                </a:moveTo>
                <a:lnTo>
                  <a:pt x="12700" y="652678"/>
                </a:lnTo>
                <a:lnTo>
                  <a:pt x="12700" y="646328"/>
                </a:lnTo>
                <a:lnTo>
                  <a:pt x="1107998" y="646328"/>
                </a:lnTo>
                <a:lnTo>
                  <a:pt x="1107998" y="652678"/>
                </a:lnTo>
                <a:close/>
              </a:path>
              <a:path w="1120775" h="659130">
                <a:moveTo>
                  <a:pt x="1120698" y="652678"/>
                </a:moveTo>
                <a:lnTo>
                  <a:pt x="1107998" y="652678"/>
                </a:lnTo>
                <a:lnTo>
                  <a:pt x="1114348" y="646328"/>
                </a:lnTo>
                <a:lnTo>
                  <a:pt x="1120698" y="646328"/>
                </a:lnTo>
                <a:lnTo>
                  <a:pt x="1120698" y="652678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21889" y="1440503"/>
            <a:ext cx="914400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>
                <a:latin typeface="宋体"/>
                <a:cs typeface="宋体"/>
              </a:rPr>
              <a:t>资料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3704" y="1123188"/>
            <a:ext cx="8346948" cy="4928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6254" y="1545920"/>
            <a:ext cx="6528434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8128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请问，阅兵方阵中的每一名士</a:t>
            </a:r>
            <a:r>
              <a:rPr dirty="0" sz="3200">
                <a:latin typeface="黑体"/>
                <a:cs typeface="黑体"/>
              </a:rPr>
              <a:t>兵 </a:t>
            </a:r>
            <a:r>
              <a:rPr dirty="0" sz="3200">
                <a:latin typeface="黑体"/>
                <a:cs typeface="黑体"/>
              </a:rPr>
              <a:t>是运动的还是静止的？护旗梯队中</a:t>
            </a:r>
            <a:r>
              <a:rPr dirty="0" sz="3200">
                <a:latin typeface="黑体"/>
                <a:cs typeface="黑体"/>
              </a:rPr>
              <a:t>的 </a:t>
            </a:r>
            <a:r>
              <a:rPr dirty="0" sz="3200">
                <a:latin typeface="黑体"/>
                <a:cs typeface="黑体"/>
              </a:rPr>
              <a:t>每一架直升机是运动的还是静止的</a:t>
            </a:r>
            <a:r>
              <a:rPr dirty="0" sz="3200" spc="5"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83025" y="3249663"/>
            <a:ext cx="2098052" cy="930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98797" y="3252406"/>
            <a:ext cx="9436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楷体"/>
                <a:cs typeface="楷体"/>
              </a:rPr>
              <a:t>运动还</a:t>
            </a:r>
            <a:r>
              <a:rPr dirty="0" sz="1800" spc="-10" b="1">
                <a:solidFill>
                  <a:srgbClr val="FFFF00"/>
                </a:solidFill>
                <a:latin typeface="楷体"/>
                <a:cs typeface="楷体"/>
              </a:rPr>
              <a:t>是 </a:t>
            </a:r>
            <a:r>
              <a:rPr dirty="0" sz="1800" b="1">
                <a:solidFill>
                  <a:srgbClr val="FFFF00"/>
                </a:solidFill>
                <a:latin typeface="楷体"/>
                <a:cs typeface="楷体"/>
              </a:rPr>
              <a:t>静止</a:t>
            </a:r>
            <a:r>
              <a:rPr dirty="0" sz="1800" spc="-10" b="1">
                <a:solidFill>
                  <a:srgbClr val="FFFF00"/>
                </a:solidFill>
                <a:latin typeface="楷体"/>
                <a:cs typeface="楷体"/>
              </a:rPr>
              <a:t>？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4264" y="4174235"/>
            <a:ext cx="1086612" cy="163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8396" y="1231290"/>
            <a:ext cx="38868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34465" algn="l"/>
                <a:tab pos="2653665" algn="l"/>
              </a:tabLst>
            </a:pPr>
            <a:r>
              <a:rPr dirty="0" spc="-5"/>
              <a:t>第1</a:t>
            </a:r>
            <a:r>
              <a:rPr dirty="0" spc="5"/>
              <a:t>节</a:t>
            </a:r>
            <a:r>
              <a:rPr dirty="0"/>
              <a:t>	</a:t>
            </a:r>
            <a:r>
              <a:rPr dirty="0"/>
              <a:t>质</a:t>
            </a:r>
            <a:r>
              <a:rPr dirty="0" spc="5"/>
              <a:t>点</a:t>
            </a:r>
            <a:r>
              <a:rPr dirty="0"/>
              <a:t>	</a:t>
            </a:r>
            <a:r>
              <a:rPr dirty="0"/>
              <a:t>参考</a:t>
            </a:r>
            <a:r>
              <a:rPr dirty="0" spc="5"/>
              <a:t>系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100"/>
              </a:spcBef>
            </a:pPr>
            <a:r>
              <a:rPr dirty="0"/>
              <a:t>一、物体和质</a:t>
            </a:r>
            <a:r>
              <a:rPr dirty="0" spc="-5"/>
              <a:t>点</a:t>
            </a:r>
          </a:p>
          <a:p>
            <a:pPr marL="442595" indent="-228600">
              <a:lnSpc>
                <a:spcPct val="100000"/>
              </a:lnSpc>
              <a:spcBef>
                <a:spcPts val="40"/>
              </a:spcBef>
              <a:buAutoNum type="arabicPlain"/>
              <a:tabLst>
                <a:tab pos="443230" algn="l"/>
              </a:tabLst>
            </a:pPr>
            <a:r>
              <a:rPr dirty="0">
                <a:latin typeface="Times New Roman"/>
                <a:cs typeface="Times New Roman"/>
              </a:rPr>
              <a:t>.</a:t>
            </a:r>
            <a:r>
              <a:rPr dirty="0"/>
              <a:t>质点</a:t>
            </a:r>
            <a:r>
              <a:rPr dirty="0" spc="-5"/>
              <a:t>：</a:t>
            </a:r>
          </a:p>
          <a:p>
            <a:pPr marL="442595" indent="-228600">
              <a:lnSpc>
                <a:spcPct val="100000"/>
              </a:lnSpc>
              <a:buAutoNum type="arabicPlain"/>
              <a:tabLst>
                <a:tab pos="443230" algn="l"/>
              </a:tabLst>
            </a:pPr>
            <a:r>
              <a:rPr dirty="0">
                <a:latin typeface="Times New Roman"/>
                <a:cs typeface="Times New Roman"/>
              </a:rPr>
              <a:t>.</a:t>
            </a:r>
            <a:r>
              <a:rPr dirty="0"/>
              <a:t>物体可视为质点的条</a:t>
            </a:r>
            <a:r>
              <a:rPr dirty="0" spc="-5"/>
              <a:t>件</a:t>
            </a:r>
          </a:p>
          <a:p>
            <a:pPr marL="61594">
              <a:lnSpc>
                <a:spcPct val="100000"/>
              </a:lnSpc>
              <a:spcBef>
                <a:spcPts val="770"/>
              </a:spcBef>
            </a:pPr>
            <a:r>
              <a:rPr dirty="0"/>
              <a:t>二、参考</a:t>
            </a:r>
            <a:r>
              <a:rPr dirty="0" spc="-5"/>
              <a:t>系</a:t>
            </a:r>
          </a:p>
          <a:p>
            <a:pPr marL="61594" marR="216535" indent="152400">
              <a:lnSpc>
                <a:spcPct val="100000"/>
              </a:lnSpc>
              <a:spcBef>
                <a:spcPts val="40"/>
              </a:spcBef>
            </a:pPr>
            <a:r>
              <a:rPr dirty="0">
                <a:latin typeface="Times New Roman"/>
                <a:cs typeface="Times New Roman"/>
              </a:rPr>
              <a:t>1</a:t>
            </a:r>
            <a:r>
              <a:rPr dirty="0" spc="-45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.</a:t>
            </a:r>
            <a:r>
              <a:rPr dirty="0"/>
              <a:t>参考系：为描述一个物体的运动，选定某个其</a:t>
            </a:r>
            <a:r>
              <a:rPr dirty="0" spc="-5"/>
              <a:t>他 </a:t>
            </a:r>
            <a:r>
              <a:rPr dirty="0"/>
              <a:t>物体做为参考，这个用来作为参考的物体叫作</a:t>
            </a:r>
            <a:r>
              <a:rPr dirty="0">
                <a:solidFill>
                  <a:srgbClr val="FF0000"/>
                </a:solidFill>
              </a:rPr>
              <a:t>参</a:t>
            </a:r>
            <a:r>
              <a:rPr dirty="0" spc="-5">
                <a:solidFill>
                  <a:srgbClr val="FF0000"/>
                </a:solidFill>
              </a:rPr>
              <a:t>考 </a:t>
            </a:r>
            <a:r>
              <a:rPr dirty="0">
                <a:solidFill>
                  <a:srgbClr val="FF0000"/>
                </a:solidFill>
              </a:rPr>
              <a:t>系</a:t>
            </a:r>
            <a:r>
              <a:rPr dirty="0" spc="-15">
                <a:solidFill>
                  <a:srgbClr val="FF0000"/>
                </a:solidFill>
              </a:rPr>
              <a:t>（</a:t>
            </a:r>
            <a:r>
              <a:rPr dirty="0" spc="-15">
                <a:solidFill>
                  <a:srgbClr val="FF0000"/>
                </a:solidFill>
                <a:latin typeface="Times New Roman"/>
                <a:cs typeface="Times New Roman"/>
              </a:rPr>
              <a:t>reference</a:t>
            </a:r>
            <a:r>
              <a:rPr dirty="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pc="-5">
                <a:solidFill>
                  <a:srgbClr val="FF0000"/>
                </a:solidFill>
                <a:latin typeface="Times New Roman"/>
                <a:cs typeface="Times New Roman"/>
              </a:rPr>
              <a:t>frame)</a:t>
            </a:r>
          </a:p>
          <a:p>
            <a:pPr marL="119380" marR="5080">
              <a:lnSpc>
                <a:spcPts val="2840"/>
              </a:lnSpc>
              <a:spcBef>
                <a:spcPts val="965"/>
              </a:spcBef>
            </a:pPr>
            <a:r>
              <a:rPr dirty="0">
                <a:latin typeface="Times New Roman"/>
                <a:cs typeface="Times New Roman"/>
              </a:rPr>
              <a:t>2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.</a:t>
            </a:r>
            <a:r>
              <a:rPr dirty="0"/>
              <a:t>运动的相对性：运动是绝对的，但描述某个物</a:t>
            </a:r>
            <a:r>
              <a:rPr dirty="0" spc="-5"/>
              <a:t>体 </a:t>
            </a:r>
            <a:r>
              <a:rPr dirty="0"/>
              <a:t>的位置随时间的变化，总是相对一个参考系而言的</a:t>
            </a:r>
            <a:r>
              <a:rPr dirty="0" spc="-5"/>
              <a:t>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0888" y="1420367"/>
            <a:ext cx="8237219" cy="4463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50068" y="5416296"/>
            <a:ext cx="812292" cy="812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37676" y="1438655"/>
            <a:ext cx="1108075" cy="646430"/>
          </a:xfrm>
          <a:custGeom>
            <a:avLst/>
            <a:gdLst/>
            <a:ahLst/>
            <a:cxnLst/>
            <a:rect l="l" t="t" r="r" b="b"/>
            <a:pathLst>
              <a:path w="1108075" h="646430">
                <a:moveTo>
                  <a:pt x="0" y="0"/>
                </a:moveTo>
                <a:lnTo>
                  <a:pt x="1107948" y="0"/>
                </a:lnTo>
                <a:lnTo>
                  <a:pt x="1107948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30627" y="1432826"/>
            <a:ext cx="1120775" cy="659130"/>
          </a:xfrm>
          <a:custGeom>
            <a:avLst/>
            <a:gdLst/>
            <a:ahLst/>
            <a:cxnLst/>
            <a:rect l="l" t="t" r="r" b="b"/>
            <a:pathLst>
              <a:path w="1120775" h="659130">
                <a:moveTo>
                  <a:pt x="1120698" y="659041"/>
                </a:moveTo>
                <a:lnTo>
                  <a:pt x="0" y="659041"/>
                </a:lnTo>
                <a:lnTo>
                  <a:pt x="0" y="0"/>
                </a:lnTo>
                <a:lnTo>
                  <a:pt x="1120698" y="0"/>
                </a:lnTo>
                <a:lnTo>
                  <a:pt x="1120698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646341"/>
                </a:lnTo>
                <a:lnTo>
                  <a:pt x="6350" y="646341"/>
                </a:lnTo>
                <a:lnTo>
                  <a:pt x="12700" y="652691"/>
                </a:lnTo>
                <a:lnTo>
                  <a:pt x="1120698" y="652691"/>
                </a:lnTo>
                <a:lnTo>
                  <a:pt x="1120698" y="659041"/>
                </a:lnTo>
                <a:close/>
              </a:path>
              <a:path w="1120775" h="659130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1120775" h="659130">
                <a:moveTo>
                  <a:pt x="1107998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1107998" y="6349"/>
                </a:lnTo>
                <a:lnTo>
                  <a:pt x="1107998" y="12699"/>
                </a:lnTo>
                <a:close/>
              </a:path>
              <a:path w="1120775" h="659130">
                <a:moveTo>
                  <a:pt x="1107998" y="652691"/>
                </a:moveTo>
                <a:lnTo>
                  <a:pt x="1107998" y="6349"/>
                </a:lnTo>
                <a:lnTo>
                  <a:pt x="1114348" y="12699"/>
                </a:lnTo>
                <a:lnTo>
                  <a:pt x="1120698" y="12699"/>
                </a:lnTo>
                <a:lnTo>
                  <a:pt x="1120698" y="646341"/>
                </a:lnTo>
                <a:lnTo>
                  <a:pt x="1114348" y="646341"/>
                </a:lnTo>
                <a:lnTo>
                  <a:pt x="1107998" y="652691"/>
                </a:lnTo>
                <a:close/>
              </a:path>
              <a:path w="1120775" h="659130">
                <a:moveTo>
                  <a:pt x="1120698" y="12699"/>
                </a:moveTo>
                <a:lnTo>
                  <a:pt x="1114348" y="12699"/>
                </a:lnTo>
                <a:lnTo>
                  <a:pt x="1107998" y="6349"/>
                </a:lnTo>
                <a:lnTo>
                  <a:pt x="1120698" y="6349"/>
                </a:lnTo>
                <a:lnTo>
                  <a:pt x="1120698" y="12699"/>
                </a:lnTo>
                <a:close/>
              </a:path>
              <a:path w="1120775" h="659130">
                <a:moveTo>
                  <a:pt x="12700" y="652691"/>
                </a:moveTo>
                <a:lnTo>
                  <a:pt x="6350" y="646341"/>
                </a:lnTo>
                <a:lnTo>
                  <a:pt x="12700" y="646341"/>
                </a:lnTo>
                <a:lnTo>
                  <a:pt x="12700" y="652691"/>
                </a:lnTo>
                <a:close/>
              </a:path>
              <a:path w="1120775" h="659130">
                <a:moveTo>
                  <a:pt x="1107998" y="652691"/>
                </a:moveTo>
                <a:lnTo>
                  <a:pt x="12700" y="652691"/>
                </a:lnTo>
                <a:lnTo>
                  <a:pt x="12700" y="646341"/>
                </a:lnTo>
                <a:lnTo>
                  <a:pt x="1107998" y="646341"/>
                </a:lnTo>
                <a:lnTo>
                  <a:pt x="1107998" y="652691"/>
                </a:lnTo>
                <a:close/>
              </a:path>
              <a:path w="1120775" h="659130">
                <a:moveTo>
                  <a:pt x="1120698" y="652691"/>
                </a:moveTo>
                <a:lnTo>
                  <a:pt x="1107998" y="652691"/>
                </a:lnTo>
                <a:lnTo>
                  <a:pt x="1114348" y="646341"/>
                </a:lnTo>
                <a:lnTo>
                  <a:pt x="1120698" y="646341"/>
                </a:lnTo>
                <a:lnTo>
                  <a:pt x="1120698" y="6526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837676" y="1446161"/>
            <a:ext cx="11080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宋体"/>
                <a:cs typeface="宋体"/>
              </a:rPr>
              <a:t>资料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12188" y="894079"/>
            <a:ext cx="61029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8760" algn="l"/>
              </a:tabLst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小练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习	</a:t>
            </a:r>
            <a:r>
              <a:rPr dirty="0" sz="2400" b="1">
                <a:latin typeface="华文楷体"/>
                <a:cs typeface="华文楷体"/>
              </a:rPr>
              <a:t>小小竹排江中游，巍巍青山两岸</a:t>
            </a:r>
            <a:r>
              <a:rPr dirty="0" sz="2400" spc="-5" b="1">
                <a:latin typeface="华文楷体"/>
                <a:cs typeface="华文楷体"/>
              </a:rPr>
              <a:t>走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1887" y="996327"/>
            <a:ext cx="1245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0000"/>
                </a:solidFill>
                <a:latin typeface="黑体"/>
                <a:cs typeface="黑体"/>
              </a:rPr>
              <a:t>小练</a:t>
            </a:r>
            <a:r>
              <a:rPr dirty="0" sz="3200" spc="5">
                <a:solidFill>
                  <a:srgbClr val="FF0000"/>
                </a:solidFill>
                <a:latin typeface="黑体"/>
                <a:cs typeface="黑体"/>
              </a:rPr>
              <a:t>习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89971" y="1044575"/>
            <a:ext cx="613346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为什么跳伞运动员在空中能忽上忽下的运动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1804" y="1630679"/>
            <a:ext cx="8229600" cy="4436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233" y="1364691"/>
            <a:ext cx="124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小练</a:t>
            </a:r>
            <a:r>
              <a:rPr dirty="0" spc="5">
                <a:solidFill>
                  <a:srgbClr val="FF0000"/>
                </a:solidFill>
              </a:rPr>
              <a:t>习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79181" y="1235125"/>
            <a:ext cx="1628775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选择不同</a:t>
            </a:r>
            <a:r>
              <a:rPr dirty="0" sz="2400" spc="-5" b="1">
                <a:latin typeface="华文楷体"/>
                <a:cs typeface="华文楷体"/>
              </a:rPr>
              <a:t>的 </a:t>
            </a:r>
            <a:r>
              <a:rPr dirty="0" sz="2400" b="1">
                <a:latin typeface="华文楷体"/>
                <a:cs typeface="华文楷体"/>
              </a:rPr>
              <a:t>参考系来</a:t>
            </a:r>
            <a:r>
              <a:rPr dirty="0" sz="2400" spc="-5" b="1">
                <a:latin typeface="华文楷体"/>
                <a:cs typeface="华文楷体"/>
              </a:rPr>
              <a:t>观 </a:t>
            </a:r>
            <a:r>
              <a:rPr dirty="0" sz="2400" b="1">
                <a:latin typeface="华文楷体"/>
                <a:cs typeface="华文楷体"/>
              </a:rPr>
              <a:t>察同</a:t>
            </a:r>
            <a:r>
              <a:rPr dirty="0" sz="2400" spc="-5" b="1">
                <a:latin typeface="华文楷体"/>
                <a:cs typeface="华文楷体"/>
              </a:rPr>
              <a:t>一</a:t>
            </a:r>
            <a:r>
              <a:rPr dirty="0" sz="2400" spc="-85" b="1">
                <a:latin typeface="华文楷体"/>
                <a:cs typeface="华文楷体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个</a:t>
            </a:r>
            <a:r>
              <a:rPr dirty="0" sz="2400" spc="-5" b="1">
                <a:latin typeface="华文楷体"/>
                <a:cs typeface="华文楷体"/>
              </a:rPr>
              <a:t>物 </a:t>
            </a:r>
            <a:r>
              <a:rPr dirty="0" sz="2400" b="1">
                <a:latin typeface="华文楷体"/>
                <a:cs typeface="华文楷体"/>
              </a:rPr>
              <a:t>体的运动</a:t>
            </a:r>
            <a:r>
              <a:rPr dirty="0" sz="2400" spc="-5" b="1">
                <a:latin typeface="华文楷体"/>
                <a:cs typeface="华文楷体"/>
              </a:rPr>
              <a:t>，  </a:t>
            </a:r>
            <a:r>
              <a:rPr dirty="0" sz="2400" b="1">
                <a:latin typeface="华文楷体"/>
                <a:cs typeface="华文楷体"/>
              </a:rPr>
              <a:t>看到的现</a:t>
            </a:r>
            <a:r>
              <a:rPr dirty="0" sz="2400" spc="-5" b="1">
                <a:latin typeface="华文楷体"/>
                <a:cs typeface="华文楷体"/>
              </a:rPr>
              <a:t>象 </a:t>
            </a:r>
            <a:r>
              <a:rPr dirty="0" sz="2400" b="1">
                <a:latin typeface="华文楷体"/>
                <a:cs typeface="华文楷体"/>
              </a:rPr>
              <a:t>会不一样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25467" y="1239011"/>
            <a:ext cx="3941064" cy="4905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11256" y="4184078"/>
            <a:ext cx="1673593" cy="125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63057" y="1572856"/>
            <a:ext cx="1666036" cy="1253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73955" y="4198111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楷体"/>
                <a:cs typeface="楷体"/>
              </a:rPr>
              <a:t>小明在沿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1525" y="4262882"/>
            <a:ext cx="9398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460">
                <a:latin typeface="楷体"/>
                <a:cs typeface="楷体"/>
              </a:rPr>
              <a:t>小</a:t>
            </a:r>
            <a:r>
              <a:rPr dirty="0" baseline="-26909" sz="4800" spc="-2617">
                <a:solidFill>
                  <a:srgbClr val="FF0000"/>
                </a:solidFill>
                <a:latin typeface="楷体"/>
                <a:cs typeface="楷体"/>
              </a:rPr>
              <a:t>曲</a:t>
            </a:r>
            <a:r>
              <a:rPr dirty="0" sz="1800" spc="-60">
                <a:latin typeface="楷体"/>
                <a:cs typeface="楷体"/>
              </a:rPr>
              <a:t>明</a:t>
            </a:r>
            <a:r>
              <a:rPr dirty="0" baseline="-26909" sz="4800" spc="-4717">
                <a:solidFill>
                  <a:srgbClr val="FF0000"/>
                </a:solidFill>
                <a:latin typeface="楷体"/>
                <a:cs typeface="楷体"/>
              </a:rPr>
              <a:t>线</a:t>
            </a:r>
            <a:r>
              <a:rPr dirty="0" sz="1800">
                <a:latin typeface="楷体"/>
                <a:cs typeface="楷体"/>
              </a:rPr>
              <a:t>在做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67225" y="4715636"/>
            <a:ext cx="3004185" cy="83185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347980" marR="1840230" indent="-335915">
              <a:lnSpc>
                <a:spcPts val="1930"/>
              </a:lnSpc>
              <a:spcBef>
                <a:spcPts val="355"/>
              </a:spcBef>
            </a:pPr>
            <a:r>
              <a:rPr dirty="0" sz="1800">
                <a:latin typeface="楷体"/>
                <a:cs typeface="楷体"/>
              </a:rPr>
              <a:t>什么运动？ 下落</a:t>
            </a:r>
            <a:endParaRPr sz="1800">
              <a:latin typeface="楷体"/>
              <a:cs typeface="楷体"/>
            </a:endParaRPr>
          </a:p>
          <a:p>
            <a:pPr algn="r" marR="5080">
              <a:lnSpc>
                <a:spcPts val="2230"/>
              </a:lnSpc>
            </a:pPr>
            <a:r>
              <a:rPr dirty="0" sz="2400" b="1">
                <a:latin typeface="华文楷体"/>
                <a:cs typeface="华文楷体"/>
              </a:rPr>
              <a:t>小</a:t>
            </a:r>
            <a:r>
              <a:rPr dirty="0" sz="2400" spc="-5" b="1">
                <a:latin typeface="华文楷体"/>
                <a:cs typeface="华文楷体"/>
              </a:rPr>
              <a:t>明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5756" y="1586877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楷体"/>
                <a:cs typeface="楷体"/>
              </a:rPr>
              <a:t>小明在沿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5756" y="1693811"/>
            <a:ext cx="9398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400">
                <a:latin typeface="楷体"/>
                <a:cs typeface="楷体"/>
              </a:rPr>
              <a:t>小</a:t>
            </a:r>
            <a:r>
              <a:rPr dirty="0" baseline="-21701" sz="4800" spc="-2700">
                <a:solidFill>
                  <a:srgbClr val="FF0000"/>
                </a:solidFill>
                <a:latin typeface="楷体"/>
                <a:cs typeface="楷体"/>
              </a:rPr>
              <a:t>直</a:t>
            </a:r>
            <a:r>
              <a:rPr dirty="0" sz="1800">
                <a:latin typeface="楷体"/>
                <a:cs typeface="楷体"/>
              </a:rPr>
              <a:t>明</a:t>
            </a:r>
            <a:r>
              <a:rPr dirty="0" sz="1800" spc="-1800">
                <a:latin typeface="楷体"/>
                <a:cs typeface="楷体"/>
              </a:rPr>
              <a:t>在</a:t>
            </a:r>
            <a:r>
              <a:rPr dirty="0" baseline="-21701" sz="4800" spc="-2100">
                <a:solidFill>
                  <a:srgbClr val="FF0000"/>
                </a:solidFill>
                <a:latin typeface="楷体"/>
                <a:cs typeface="楷体"/>
              </a:rPr>
              <a:t>线</a:t>
            </a:r>
            <a:r>
              <a:rPr dirty="0" sz="1800">
                <a:latin typeface="楷体"/>
                <a:cs typeface="楷体"/>
              </a:rPr>
              <a:t>做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11456" y="2146566"/>
            <a:ext cx="1168400" cy="502284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355600" marR="5080" indent="-342900">
              <a:lnSpc>
                <a:spcPct val="73700"/>
              </a:lnSpc>
              <a:spcBef>
                <a:spcPts val="665"/>
              </a:spcBef>
            </a:pPr>
            <a:r>
              <a:rPr dirty="0" sz="1800">
                <a:latin typeface="楷体"/>
                <a:cs typeface="楷体"/>
              </a:rPr>
              <a:t>什么运动？ 下落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9557" y="3096996"/>
            <a:ext cx="76200" cy="21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55817" y="3126676"/>
            <a:ext cx="76200" cy="299085"/>
          </a:xfrm>
          <a:custGeom>
            <a:avLst/>
            <a:gdLst/>
            <a:ahLst/>
            <a:cxnLst/>
            <a:rect l="l" t="t" r="r" b="b"/>
            <a:pathLst>
              <a:path w="76200" h="299085">
                <a:moveTo>
                  <a:pt x="47625" y="241769"/>
                </a:moveTo>
                <a:lnTo>
                  <a:pt x="28575" y="241769"/>
                </a:lnTo>
                <a:lnTo>
                  <a:pt x="28575" y="0"/>
                </a:lnTo>
                <a:lnTo>
                  <a:pt x="47625" y="0"/>
                </a:lnTo>
                <a:lnTo>
                  <a:pt x="47625" y="241769"/>
                </a:lnTo>
                <a:close/>
              </a:path>
              <a:path w="76200" h="299085">
                <a:moveTo>
                  <a:pt x="38100" y="298919"/>
                </a:moveTo>
                <a:lnTo>
                  <a:pt x="0" y="222719"/>
                </a:lnTo>
                <a:lnTo>
                  <a:pt x="28575" y="222719"/>
                </a:lnTo>
                <a:lnTo>
                  <a:pt x="28575" y="241769"/>
                </a:lnTo>
                <a:lnTo>
                  <a:pt x="66675" y="241769"/>
                </a:lnTo>
                <a:lnTo>
                  <a:pt x="38100" y="298919"/>
                </a:lnTo>
                <a:close/>
              </a:path>
              <a:path w="76200" h="299085">
                <a:moveTo>
                  <a:pt x="66675" y="241769"/>
                </a:moveTo>
                <a:lnTo>
                  <a:pt x="47625" y="241769"/>
                </a:lnTo>
                <a:lnTo>
                  <a:pt x="47625" y="222719"/>
                </a:lnTo>
                <a:lnTo>
                  <a:pt x="76200" y="222719"/>
                </a:lnTo>
                <a:lnTo>
                  <a:pt x="66675" y="24176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33514" y="3126676"/>
            <a:ext cx="76200" cy="870585"/>
          </a:xfrm>
          <a:custGeom>
            <a:avLst/>
            <a:gdLst/>
            <a:ahLst/>
            <a:cxnLst/>
            <a:rect l="l" t="t" r="r" b="b"/>
            <a:pathLst>
              <a:path w="76200" h="870585">
                <a:moveTo>
                  <a:pt x="47625" y="813269"/>
                </a:moveTo>
                <a:lnTo>
                  <a:pt x="28575" y="813269"/>
                </a:lnTo>
                <a:lnTo>
                  <a:pt x="28575" y="0"/>
                </a:lnTo>
                <a:lnTo>
                  <a:pt x="47625" y="0"/>
                </a:lnTo>
                <a:lnTo>
                  <a:pt x="47625" y="813269"/>
                </a:lnTo>
                <a:close/>
              </a:path>
              <a:path w="76200" h="870585">
                <a:moveTo>
                  <a:pt x="38100" y="870419"/>
                </a:moveTo>
                <a:lnTo>
                  <a:pt x="0" y="794219"/>
                </a:lnTo>
                <a:lnTo>
                  <a:pt x="28575" y="794219"/>
                </a:lnTo>
                <a:lnTo>
                  <a:pt x="28575" y="813269"/>
                </a:lnTo>
                <a:lnTo>
                  <a:pt x="66675" y="813269"/>
                </a:lnTo>
                <a:lnTo>
                  <a:pt x="38100" y="870419"/>
                </a:lnTo>
                <a:close/>
              </a:path>
              <a:path w="76200" h="870585">
                <a:moveTo>
                  <a:pt x="66675" y="813269"/>
                </a:moveTo>
                <a:lnTo>
                  <a:pt x="47625" y="813269"/>
                </a:lnTo>
                <a:lnTo>
                  <a:pt x="47625" y="794219"/>
                </a:lnTo>
                <a:lnTo>
                  <a:pt x="76200" y="794219"/>
                </a:lnTo>
                <a:lnTo>
                  <a:pt x="66675" y="81326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08519" y="3096996"/>
            <a:ext cx="76200" cy="2195195"/>
          </a:xfrm>
          <a:custGeom>
            <a:avLst/>
            <a:gdLst/>
            <a:ahLst/>
            <a:cxnLst/>
            <a:rect l="l" t="t" r="r" b="b"/>
            <a:pathLst>
              <a:path w="76200" h="2195195">
                <a:moveTo>
                  <a:pt x="47625" y="2137816"/>
                </a:moveTo>
                <a:lnTo>
                  <a:pt x="28575" y="2137816"/>
                </a:lnTo>
                <a:lnTo>
                  <a:pt x="28575" y="0"/>
                </a:lnTo>
                <a:lnTo>
                  <a:pt x="47625" y="0"/>
                </a:lnTo>
                <a:lnTo>
                  <a:pt x="47625" y="2137816"/>
                </a:lnTo>
                <a:close/>
              </a:path>
              <a:path w="76200" h="2195195">
                <a:moveTo>
                  <a:pt x="38100" y="2194966"/>
                </a:moveTo>
                <a:lnTo>
                  <a:pt x="0" y="2118766"/>
                </a:lnTo>
                <a:lnTo>
                  <a:pt x="28575" y="2118766"/>
                </a:lnTo>
                <a:lnTo>
                  <a:pt x="28575" y="2137816"/>
                </a:lnTo>
                <a:lnTo>
                  <a:pt x="66675" y="2137816"/>
                </a:lnTo>
                <a:lnTo>
                  <a:pt x="38100" y="2194966"/>
                </a:lnTo>
                <a:close/>
              </a:path>
              <a:path w="76200" h="2195195">
                <a:moveTo>
                  <a:pt x="66675" y="2137816"/>
                </a:moveTo>
                <a:lnTo>
                  <a:pt x="47625" y="2137816"/>
                </a:lnTo>
                <a:lnTo>
                  <a:pt x="47625" y="2118766"/>
                </a:lnTo>
                <a:lnTo>
                  <a:pt x="76200" y="2118766"/>
                </a:lnTo>
                <a:lnTo>
                  <a:pt x="66675" y="213781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22800" y="3317227"/>
            <a:ext cx="3026410" cy="1955800"/>
          </a:xfrm>
          <a:custGeom>
            <a:avLst/>
            <a:gdLst/>
            <a:ahLst/>
            <a:cxnLst/>
            <a:rect l="l" t="t" r="r" b="b"/>
            <a:pathLst>
              <a:path w="3026409" h="1955800">
                <a:moveTo>
                  <a:pt x="333844" y="25400"/>
                </a:moveTo>
                <a:lnTo>
                  <a:pt x="0" y="25400"/>
                </a:lnTo>
                <a:lnTo>
                  <a:pt x="2298" y="0"/>
                </a:lnTo>
                <a:lnTo>
                  <a:pt x="144195" y="0"/>
                </a:lnTo>
                <a:lnTo>
                  <a:pt x="191554" y="12700"/>
                </a:lnTo>
                <a:lnTo>
                  <a:pt x="286372" y="12700"/>
                </a:lnTo>
                <a:lnTo>
                  <a:pt x="333844" y="25400"/>
                </a:lnTo>
                <a:close/>
              </a:path>
              <a:path w="3026409" h="1955800">
                <a:moveTo>
                  <a:pt x="428942" y="38100"/>
                </a:moveTo>
                <a:lnTo>
                  <a:pt x="141808" y="38100"/>
                </a:lnTo>
                <a:lnTo>
                  <a:pt x="94513" y="25400"/>
                </a:lnTo>
                <a:lnTo>
                  <a:pt x="381368" y="25400"/>
                </a:lnTo>
                <a:lnTo>
                  <a:pt x="428942" y="38100"/>
                </a:lnTo>
                <a:close/>
              </a:path>
              <a:path w="3026409" h="1955800">
                <a:moveTo>
                  <a:pt x="524256" y="50800"/>
                </a:moveTo>
                <a:lnTo>
                  <a:pt x="283603" y="50800"/>
                </a:lnTo>
                <a:lnTo>
                  <a:pt x="236258" y="38100"/>
                </a:lnTo>
                <a:lnTo>
                  <a:pt x="476580" y="38100"/>
                </a:lnTo>
                <a:lnTo>
                  <a:pt x="524256" y="50800"/>
                </a:lnTo>
                <a:close/>
              </a:path>
              <a:path w="3026409" h="1955800">
                <a:moveTo>
                  <a:pt x="619861" y="63500"/>
                </a:moveTo>
                <a:lnTo>
                  <a:pt x="425551" y="63500"/>
                </a:lnTo>
                <a:lnTo>
                  <a:pt x="378104" y="50800"/>
                </a:lnTo>
                <a:lnTo>
                  <a:pt x="595934" y="50800"/>
                </a:lnTo>
                <a:lnTo>
                  <a:pt x="619861" y="63500"/>
                </a:lnTo>
                <a:close/>
              </a:path>
              <a:path w="3026409" h="1955800">
                <a:moveTo>
                  <a:pt x="691769" y="76200"/>
                </a:moveTo>
                <a:lnTo>
                  <a:pt x="520319" y="76200"/>
                </a:lnTo>
                <a:lnTo>
                  <a:pt x="472782" y="63500"/>
                </a:lnTo>
                <a:lnTo>
                  <a:pt x="667778" y="63500"/>
                </a:lnTo>
                <a:lnTo>
                  <a:pt x="691769" y="76200"/>
                </a:lnTo>
                <a:close/>
              </a:path>
              <a:path w="3026409" h="1955800">
                <a:moveTo>
                  <a:pt x="739800" y="88900"/>
                </a:moveTo>
                <a:lnTo>
                  <a:pt x="591464" y="88900"/>
                </a:lnTo>
                <a:lnTo>
                  <a:pt x="567639" y="76200"/>
                </a:lnTo>
                <a:lnTo>
                  <a:pt x="715772" y="76200"/>
                </a:lnTo>
                <a:lnTo>
                  <a:pt x="739800" y="88900"/>
                </a:lnTo>
                <a:close/>
              </a:path>
              <a:path w="3026409" h="1955800">
                <a:moveTo>
                  <a:pt x="859612" y="114300"/>
                </a:moveTo>
                <a:lnTo>
                  <a:pt x="734174" y="114300"/>
                </a:lnTo>
                <a:lnTo>
                  <a:pt x="710247" y="101600"/>
                </a:lnTo>
                <a:lnTo>
                  <a:pt x="662762" y="101600"/>
                </a:lnTo>
                <a:lnTo>
                  <a:pt x="638886" y="88900"/>
                </a:lnTo>
                <a:lnTo>
                  <a:pt x="763828" y="88900"/>
                </a:lnTo>
                <a:lnTo>
                  <a:pt x="859612" y="114300"/>
                </a:lnTo>
                <a:close/>
              </a:path>
              <a:path w="3026409" h="1955800">
                <a:moveTo>
                  <a:pt x="1051471" y="152400"/>
                </a:moveTo>
                <a:lnTo>
                  <a:pt x="901458" y="152400"/>
                </a:lnTo>
                <a:lnTo>
                  <a:pt x="853630" y="139700"/>
                </a:lnTo>
                <a:lnTo>
                  <a:pt x="757948" y="114300"/>
                </a:lnTo>
                <a:lnTo>
                  <a:pt x="907516" y="114300"/>
                </a:lnTo>
                <a:lnTo>
                  <a:pt x="1051471" y="152400"/>
                </a:lnTo>
                <a:close/>
              </a:path>
              <a:path w="3026409" h="1955800">
                <a:moveTo>
                  <a:pt x="1099642" y="165100"/>
                </a:moveTo>
                <a:lnTo>
                  <a:pt x="997000" y="165100"/>
                </a:lnTo>
                <a:lnTo>
                  <a:pt x="949121" y="152400"/>
                </a:lnTo>
                <a:lnTo>
                  <a:pt x="1075550" y="152400"/>
                </a:lnTo>
                <a:lnTo>
                  <a:pt x="1099642" y="165100"/>
                </a:lnTo>
                <a:close/>
              </a:path>
              <a:path w="3026409" h="1955800">
                <a:moveTo>
                  <a:pt x="1147902" y="177800"/>
                </a:moveTo>
                <a:lnTo>
                  <a:pt x="1044778" y="177800"/>
                </a:lnTo>
                <a:lnTo>
                  <a:pt x="996861" y="165100"/>
                </a:lnTo>
                <a:lnTo>
                  <a:pt x="1123759" y="165100"/>
                </a:lnTo>
                <a:lnTo>
                  <a:pt x="1147902" y="177800"/>
                </a:lnTo>
                <a:close/>
              </a:path>
              <a:path w="3026409" h="1955800">
                <a:moveTo>
                  <a:pt x="1220546" y="203200"/>
                </a:moveTo>
                <a:lnTo>
                  <a:pt x="1116482" y="203200"/>
                </a:lnTo>
                <a:lnTo>
                  <a:pt x="1092466" y="190500"/>
                </a:lnTo>
                <a:lnTo>
                  <a:pt x="1068641" y="190500"/>
                </a:lnTo>
                <a:lnTo>
                  <a:pt x="1044663" y="177800"/>
                </a:lnTo>
                <a:lnTo>
                  <a:pt x="1172083" y="177800"/>
                </a:lnTo>
                <a:lnTo>
                  <a:pt x="1220546" y="203200"/>
                </a:lnTo>
                <a:close/>
              </a:path>
              <a:path w="3026409" h="1955800">
                <a:moveTo>
                  <a:pt x="1269161" y="215900"/>
                </a:moveTo>
                <a:lnTo>
                  <a:pt x="1164399" y="215900"/>
                </a:lnTo>
                <a:lnTo>
                  <a:pt x="1140333" y="203200"/>
                </a:lnTo>
                <a:lnTo>
                  <a:pt x="1244841" y="203200"/>
                </a:lnTo>
                <a:lnTo>
                  <a:pt x="1269161" y="215900"/>
                </a:lnTo>
                <a:close/>
              </a:path>
              <a:path w="3026409" h="1955800">
                <a:moveTo>
                  <a:pt x="1342428" y="241300"/>
                </a:moveTo>
                <a:lnTo>
                  <a:pt x="1260525" y="241300"/>
                </a:lnTo>
                <a:lnTo>
                  <a:pt x="1236319" y="228600"/>
                </a:lnTo>
                <a:lnTo>
                  <a:pt x="1212405" y="228600"/>
                </a:lnTo>
                <a:lnTo>
                  <a:pt x="1188275" y="215900"/>
                </a:lnTo>
                <a:lnTo>
                  <a:pt x="1293545" y="215900"/>
                </a:lnTo>
                <a:lnTo>
                  <a:pt x="1342428" y="241300"/>
                </a:lnTo>
                <a:close/>
              </a:path>
              <a:path w="3026409" h="1955800">
                <a:moveTo>
                  <a:pt x="1440815" y="279400"/>
                </a:moveTo>
                <a:lnTo>
                  <a:pt x="1381442" y="279400"/>
                </a:lnTo>
                <a:lnTo>
                  <a:pt x="1357033" y="266700"/>
                </a:lnTo>
                <a:lnTo>
                  <a:pt x="1332953" y="266700"/>
                </a:lnTo>
                <a:lnTo>
                  <a:pt x="1308633" y="254000"/>
                </a:lnTo>
                <a:lnTo>
                  <a:pt x="1308773" y="254000"/>
                </a:lnTo>
                <a:lnTo>
                  <a:pt x="1284490" y="241300"/>
                </a:lnTo>
                <a:lnTo>
                  <a:pt x="1366951" y="241300"/>
                </a:lnTo>
                <a:lnTo>
                  <a:pt x="1440815" y="279400"/>
                </a:lnTo>
                <a:close/>
              </a:path>
              <a:path w="3026409" h="1955800">
                <a:moveTo>
                  <a:pt x="2944208" y="1821261"/>
                </a:moveTo>
                <a:lnTo>
                  <a:pt x="2937992" y="1803400"/>
                </a:lnTo>
                <a:lnTo>
                  <a:pt x="2925495" y="1765300"/>
                </a:lnTo>
                <a:lnTo>
                  <a:pt x="2912656" y="1714500"/>
                </a:lnTo>
                <a:lnTo>
                  <a:pt x="2899422" y="1676400"/>
                </a:lnTo>
                <a:lnTo>
                  <a:pt x="2885744" y="1638300"/>
                </a:lnTo>
                <a:lnTo>
                  <a:pt x="2878734" y="1625600"/>
                </a:lnTo>
                <a:lnTo>
                  <a:pt x="2871558" y="1600200"/>
                </a:lnTo>
                <a:lnTo>
                  <a:pt x="2864243" y="1587500"/>
                </a:lnTo>
                <a:lnTo>
                  <a:pt x="2856776" y="1574800"/>
                </a:lnTo>
                <a:lnTo>
                  <a:pt x="2849143" y="1549400"/>
                </a:lnTo>
                <a:lnTo>
                  <a:pt x="2841345" y="1536700"/>
                </a:lnTo>
                <a:lnTo>
                  <a:pt x="2833357" y="1511300"/>
                </a:lnTo>
                <a:lnTo>
                  <a:pt x="2825191" y="1498600"/>
                </a:lnTo>
                <a:lnTo>
                  <a:pt x="2816834" y="1473200"/>
                </a:lnTo>
                <a:lnTo>
                  <a:pt x="2808262" y="1460500"/>
                </a:lnTo>
                <a:lnTo>
                  <a:pt x="2799486" y="1435100"/>
                </a:lnTo>
                <a:lnTo>
                  <a:pt x="2790482" y="1422400"/>
                </a:lnTo>
                <a:lnTo>
                  <a:pt x="2781261" y="1409700"/>
                </a:lnTo>
                <a:lnTo>
                  <a:pt x="2771800" y="1384300"/>
                </a:lnTo>
                <a:lnTo>
                  <a:pt x="2762097" y="1371600"/>
                </a:lnTo>
                <a:lnTo>
                  <a:pt x="2752140" y="1358900"/>
                </a:lnTo>
                <a:lnTo>
                  <a:pt x="2731884" y="1320800"/>
                </a:lnTo>
                <a:lnTo>
                  <a:pt x="2711589" y="1282700"/>
                </a:lnTo>
                <a:lnTo>
                  <a:pt x="2691142" y="1257300"/>
                </a:lnTo>
                <a:lnTo>
                  <a:pt x="2670365" y="1219200"/>
                </a:lnTo>
                <a:lnTo>
                  <a:pt x="2659849" y="1206500"/>
                </a:lnTo>
                <a:lnTo>
                  <a:pt x="2649156" y="1193800"/>
                </a:lnTo>
                <a:lnTo>
                  <a:pt x="2638298" y="1168400"/>
                </a:lnTo>
                <a:lnTo>
                  <a:pt x="2627274" y="1155700"/>
                </a:lnTo>
                <a:lnTo>
                  <a:pt x="2616047" y="1143000"/>
                </a:lnTo>
                <a:lnTo>
                  <a:pt x="2604604" y="1130300"/>
                </a:lnTo>
                <a:lnTo>
                  <a:pt x="2592920" y="1117600"/>
                </a:lnTo>
                <a:lnTo>
                  <a:pt x="2580982" y="1092200"/>
                </a:lnTo>
                <a:lnTo>
                  <a:pt x="2568765" y="1079500"/>
                </a:lnTo>
                <a:lnTo>
                  <a:pt x="2556243" y="1066800"/>
                </a:lnTo>
                <a:lnTo>
                  <a:pt x="2543416" y="1054100"/>
                </a:lnTo>
                <a:lnTo>
                  <a:pt x="2530246" y="1041400"/>
                </a:lnTo>
                <a:lnTo>
                  <a:pt x="2530373" y="1041400"/>
                </a:lnTo>
                <a:lnTo>
                  <a:pt x="2516720" y="1016000"/>
                </a:lnTo>
                <a:lnTo>
                  <a:pt x="2502801" y="1003300"/>
                </a:lnTo>
                <a:lnTo>
                  <a:pt x="2502941" y="1003300"/>
                </a:lnTo>
                <a:lnTo>
                  <a:pt x="2488501" y="990600"/>
                </a:lnTo>
                <a:lnTo>
                  <a:pt x="2488641" y="990600"/>
                </a:lnTo>
                <a:lnTo>
                  <a:pt x="2473782" y="977900"/>
                </a:lnTo>
                <a:lnTo>
                  <a:pt x="2458618" y="965200"/>
                </a:lnTo>
                <a:lnTo>
                  <a:pt x="2442997" y="939800"/>
                </a:lnTo>
                <a:lnTo>
                  <a:pt x="2426893" y="927100"/>
                </a:lnTo>
                <a:lnTo>
                  <a:pt x="2427033" y="927100"/>
                </a:lnTo>
                <a:lnTo>
                  <a:pt x="2410294" y="914400"/>
                </a:lnTo>
                <a:lnTo>
                  <a:pt x="2393175" y="901700"/>
                </a:lnTo>
                <a:lnTo>
                  <a:pt x="2375509" y="889000"/>
                </a:lnTo>
                <a:lnTo>
                  <a:pt x="2375649" y="889000"/>
                </a:lnTo>
                <a:lnTo>
                  <a:pt x="2357297" y="863600"/>
                </a:lnTo>
                <a:lnTo>
                  <a:pt x="2338501" y="850900"/>
                </a:lnTo>
                <a:lnTo>
                  <a:pt x="2318994" y="838200"/>
                </a:lnTo>
                <a:lnTo>
                  <a:pt x="2298725" y="825500"/>
                </a:lnTo>
                <a:lnTo>
                  <a:pt x="2277706" y="800100"/>
                </a:lnTo>
                <a:lnTo>
                  <a:pt x="2255977" y="787400"/>
                </a:lnTo>
                <a:lnTo>
                  <a:pt x="2233599" y="774700"/>
                </a:lnTo>
                <a:lnTo>
                  <a:pt x="2210600" y="749300"/>
                </a:lnTo>
                <a:lnTo>
                  <a:pt x="2187028" y="736600"/>
                </a:lnTo>
                <a:lnTo>
                  <a:pt x="2162911" y="723900"/>
                </a:lnTo>
                <a:lnTo>
                  <a:pt x="2138299" y="698500"/>
                </a:lnTo>
                <a:lnTo>
                  <a:pt x="2113229" y="685800"/>
                </a:lnTo>
                <a:lnTo>
                  <a:pt x="2087752" y="673100"/>
                </a:lnTo>
                <a:lnTo>
                  <a:pt x="2061883" y="647700"/>
                </a:lnTo>
                <a:lnTo>
                  <a:pt x="2035695" y="635000"/>
                </a:lnTo>
                <a:lnTo>
                  <a:pt x="2009203" y="609600"/>
                </a:lnTo>
                <a:lnTo>
                  <a:pt x="1982457" y="596900"/>
                </a:lnTo>
                <a:lnTo>
                  <a:pt x="1955495" y="584200"/>
                </a:lnTo>
                <a:lnTo>
                  <a:pt x="1928368" y="558800"/>
                </a:lnTo>
                <a:lnTo>
                  <a:pt x="1901101" y="546100"/>
                </a:lnTo>
                <a:lnTo>
                  <a:pt x="1873732" y="533400"/>
                </a:lnTo>
                <a:lnTo>
                  <a:pt x="1846326" y="508000"/>
                </a:lnTo>
                <a:lnTo>
                  <a:pt x="1818906" y="495300"/>
                </a:lnTo>
                <a:lnTo>
                  <a:pt x="1791500" y="482600"/>
                </a:lnTo>
                <a:lnTo>
                  <a:pt x="1764182" y="469900"/>
                </a:lnTo>
                <a:lnTo>
                  <a:pt x="1736953" y="457200"/>
                </a:lnTo>
                <a:lnTo>
                  <a:pt x="1709889" y="431800"/>
                </a:lnTo>
                <a:lnTo>
                  <a:pt x="1683004" y="419100"/>
                </a:lnTo>
                <a:lnTo>
                  <a:pt x="1656359" y="406400"/>
                </a:lnTo>
                <a:lnTo>
                  <a:pt x="1629981" y="393700"/>
                </a:lnTo>
                <a:lnTo>
                  <a:pt x="1603921" y="381000"/>
                </a:lnTo>
                <a:lnTo>
                  <a:pt x="1578203" y="368300"/>
                </a:lnTo>
                <a:lnTo>
                  <a:pt x="1552879" y="355600"/>
                </a:lnTo>
                <a:lnTo>
                  <a:pt x="1553019" y="355600"/>
                </a:lnTo>
                <a:lnTo>
                  <a:pt x="1528000" y="342900"/>
                </a:lnTo>
                <a:lnTo>
                  <a:pt x="1528152" y="342900"/>
                </a:lnTo>
                <a:lnTo>
                  <a:pt x="1503400" y="330200"/>
                </a:lnTo>
                <a:lnTo>
                  <a:pt x="1503565" y="330200"/>
                </a:lnTo>
                <a:lnTo>
                  <a:pt x="1478864" y="317500"/>
                </a:lnTo>
                <a:lnTo>
                  <a:pt x="1479029" y="317500"/>
                </a:lnTo>
                <a:lnTo>
                  <a:pt x="1454391" y="304800"/>
                </a:lnTo>
                <a:lnTo>
                  <a:pt x="1430134" y="304800"/>
                </a:lnTo>
                <a:lnTo>
                  <a:pt x="1405610" y="292100"/>
                </a:lnTo>
                <a:lnTo>
                  <a:pt x="1405763" y="292100"/>
                </a:lnTo>
                <a:lnTo>
                  <a:pt x="1381290" y="279400"/>
                </a:lnTo>
                <a:lnTo>
                  <a:pt x="1465554" y="279400"/>
                </a:lnTo>
                <a:lnTo>
                  <a:pt x="1565300" y="330200"/>
                </a:lnTo>
                <a:lnTo>
                  <a:pt x="1643126" y="368300"/>
                </a:lnTo>
                <a:lnTo>
                  <a:pt x="1723656" y="406400"/>
                </a:lnTo>
                <a:lnTo>
                  <a:pt x="1750910" y="431800"/>
                </a:lnTo>
                <a:lnTo>
                  <a:pt x="1833372" y="469900"/>
                </a:lnTo>
                <a:lnTo>
                  <a:pt x="1860969" y="495300"/>
                </a:lnTo>
                <a:lnTo>
                  <a:pt x="1943481" y="533400"/>
                </a:lnTo>
                <a:lnTo>
                  <a:pt x="1970773" y="558800"/>
                </a:lnTo>
                <a:lnTo>
                  <a:pt x="1997887" y="571500"/>
                </a:lnTo>
                <a:lnTo>
                  <a:pt x="2024786" y="596900"/>
                </a:lnTo>
                <a:lnTo>
                  <a:pt x="2077783" y="622300"/>
                </a:lnTo>
                <a:lnTo>
                  <a:pt x="2103805" y="647700"/>
                </a:lnTo>
                <a:lnTo>
                  <a:pt x="2154694" y="673100"/>
                </a:lnTo>
                <a:lnTo>
                  <a:pt x="2179472" y="698500"/>
                </a:lnTo>
                <a:lnTo>
                  <a:pt x="2203767" y="711200"/>
                </a:lnTo>
                <a:lnTo>
                  <a:pt x="2227529" y="736600"/>
                </a:lnTo>
                <a:lnTo>
                  <a:pt x="2250719" y="749300"/>
                </a:lnTo>
                <a:lnTo>
                  <a:pt x="2273300" y="762000"/>
                </a:lnTo>
                <a:lnTo>
                  <a:pt x="2295232" y="787400"/>
                </a:lnTo>
                <a:lnTo>
                  <a:pt x="2316479" y="800100"/>
                </a:lnTo>
                <a:lnTo>
                  <a:pt x="2337003" y="812800"/>
                </a:lnTo>
                <a:lnTo>
                  <a:pt x="2356751" y="825500"/>
                </a:lnTo>
                <a:lnTo>
                  <a:pt x="2375814" y="850900"/>
                </a:lnTo>
                <a:lnTo>
                  <a:pt x="2394292" y="863600"/>
                </a:lnTo>
                <a:lnTo>
                  <a:pt x="2412225" y="876300"/>
                </a:lnTo>
                <a:lnTo>
                  <a:pt x="2429611" y="889000"/>
                </a:lnTo>
                <a:lnTo>
                  <a:pt x="2446489" y="914400"/>
                </a:lnTo>
                <a:lnTo>
                  <a:pt x="2462860" y="927100"/>
                </a:lnTo>
                <a:lnTo>
                  <a:pt x="2478760" y="939800"/>
                </a:lnTo>
                <a:lnTo>
                  <a:pt x="2494191" y="952500"/>
                </a:lnTo>
                <a:lnTo>
                  <a:pt x="2509189" y="965200"/>
                </a:lnTo>
                <a:lnTo>
                  <a:pt x="2523756" y="990600"/>
                </a:lnTo>
                <a:lnTo>
                  <a:pt x="2537929" y="1003300"/>
                </a:lnTo>
                <a:lnTo>
                  <a:pt x="2551709" y="1016000"/>
                </a:lnTo>
                <a:lnTo>
                  <a:pt x="2565133" y="1028700"/>
                </a:lnTo>
                <a:lnTo>
                  <a:pt x="2578214" y="1054100"/>
                </a:lnTo>
                <a:lnTo>
                  <a:pt x="2590965" y="1066800"/>
                </a:lnTo>
                <a:lnTo>
                  <a:pt x="2603411" y="1079500"/>
                </a:lnTo>
                <a:lnTo>
                  <a:pt x="2615565" y="1092200"/>
                </a:lnTo>
                <a:lnTo>
                  <a:pt x="2627464" y="1104900"/>
                </a:lnTo>
                <a:lnTo>
                  <a:pt x="2639110" y="1130300"/>
                </a:lnTo>
                <a:lnTo>
                  <a:pt x="2650515" y="1143000"/>
                </a:lnTo>
                <a:lnTo>
                  <a:pt x="2661729" y="1155700"/>
                </a:lnTo>
                <a:lnTo>
                  <a:pt x="2672740" y="1168400"/>
                </a:lnTo>
                <a:lnTo>
                  <a:pt x="2683598" y="1193800"/>
                </a:lnTo>
                <a:lnTo>
                  <a:pt x="2694304" y="1206500"/>
                </a:lnTo>
                <a:lnTo>
                  <a:pt x="2715310" y="1231900"/>
                </a:lnTo>
                <a:lnTo>
                  <a:pt x="2735973" y="1270000"/>
                </a:lnTo>
                <a:lnTo>
                  <a:pt x="2756420" y="1308100"/>
                </a:lnTo>
                <a:lnTo>
                  <a:pt x="2776842" y="1333500"/>
                </a:lnTo>
                <a:lnTo>
                  <a:pt x="2787002" y="1358900"/>
                </a:lnTo>
                <a:lnTo>
                  <a:pt x="2796895" y="1371600"/>
                </a:lnTo>
                <a:lnTo>
                  <a:pt x="2806547" y="1397000"/>
                </a:lnTo>
                <a:lnTo>
                  <a:pt x="2815945" y="1409700"/>
                </a:lnTo>
                <a:lnTo>
                  <a:pt x="2825102" y="1422400"/>
                </a:lnTo>
                <a:lnTo>
                  <a:pt x="2834043" y="1447800"/>
                </a:lnTo>
                <a:lnTo>
                  <a:pt x="2842755" y="1460500"/>
                </a:lnTo>
                <a:lnTo>
                  <a:pt x="2851251" y="1485900"/>
                </a:lnTo>
                <a:lnTo>
                  <a:pt x="2859544" y="1498600"/>
                </a:lnTo>
                <a:lnTo>
                  <a:pt x="2867647" y="1524000"/>
                </a:lnTo>
                <a:lnTo>
                  <a:pt x="2875559" y="1536700"/>
                </a:lnTo>
                <a:lnTo>
                  <a:pt x="2883293" y="1562100"/>
                </a:lnTo>
                <a:lnTo>
                  <a:pt x="2890850" y="1574800"/>
                </a:lnTo>
                <a:lnTo>
                  <a:pt x="2898254" y="1600200"/>
                </a:lnTo>
                <a:lnTo>
                  <a:pt x="2905505" y="1612900"/>
                </a:lnTo>
                <a:lnTo>
                  <a:pt x="2912618" y="1638300"/>
                </a:lnTo>
                <a:lnTo>
                  <a:pt x="2926422" y="1676400"/>
                </a:lnTo>
                <a:lnTo>
                  <a:pt x="2939757" y="1714500"/>
                </a:lnTo>
                <a:lnTo>
                  <a:pt x="2952673" y="1752600"/>
                </a:lnTo>
                <a:lnTo>
                  <a:pt x="2965272" y="1790700"/>
                </a:lnTo>
                <a:lnTo>
                  <a:pt x="2971228" y="1811215"/>
                </a:lnTo>
                <a:lnTo>
                  <a:pt x="2944208" y="1821261"/>
                </a:lnTo>
                <a:close/>
              </a:path>
              <a:path w="3026409" h="1955800">
                <a:moveTo>
                  <a:pt x="3014147" y="1866900"/>
                </a:moveTo>
                <a:lnTo>
                  <a:pt x="2987395" y="1866900"/>
                </a:lnTo>
                <a:lnTo>
                  <a:pt x="2971228" y="1811215"/>
                </a:lnTo>
                <a:lnTo>
                  <a:pt x="3026410" y="1790700"/>
                </a:lnTo>
                <a:lnTo>
                  <a:pt x="3014147" y="1866900"/>
                </a:lnTo>
                <a:close/>
              </a:path>
              <a:path w="3026409" h="1955800">
                <a:moveTo>
                  <a:pt x="2987395" y="1866900"/>
                </a:moveTo>
                <a:lnTo>
                  <a:pt x="2960090" y="1866900"/>
                </a:lnTo>
                <a:lnTo>
                  <a:pt x="2944208" y="1821261"/>
                </a:lnTo>
                <a:lnTo>
                  <a:pt x="2971228" y="1811215"/>
                </a:lnTo>
                <a:lnTo>
                  <a:pt x="2987395" y="1866900"/>
                </a:lnTo>
                <a:close/>
              </a:path>
              <a:path w="3026409" h="1955800">
                <a:moveTo>
                  <a:pt x="2999841" y="1955800"/>
                </a:moveTo>
                <a:lnTo>
                  <a:pt x="2889770" y="1841500"/>
                </a:lnTo>
                <a:lnTo>
                  <a:pt x="2944208" y="1821261"/>
                </a:lnTo>
                <a:lnTo>
                  <a:pt x="2960090" y="1866900"/>
                </a:lnTo>
                <a:lnTo>
                  <a:pt x="3014147" y="1866900"/>
                </a:lnTo>
                <a:lnTo>
                  <a:pt x="2999841" y="19558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9043" y="1572463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课堂小</a:t>
            </a:r>
            <a:r>
              <a:rPr dirty="0" spc="5"/>
              <a:t>结</a:t>
            </a:r>
          </a:p>
        </p:txBody>
      </p:sp>
      <p:sp>
        <p:nvSpPr>
          <p:cNvPr id="3" name="object 3"/>
          <p:cNvSpPr/>
          <p:nvPr/>
        </p:nvSpPr>
        <p:spPr>
          <a:xfrm>
            <a:off x="557783" y="1854707"/>
            <a:ext cx="289560" cy="364490"/>
          </a:xfrm>
          <a:custGeom>
            <a:avLst/>
            <a:gdLst/>
            <a:ahLst/>
            <a:cxnLst/>
            <a:rect l="l" t="t" r="r" b="b"/>
            <a:pathLst>
              <a:path w="289559" h="364489">
                <a:moveTo>
                  <a:pt x="0" y="0"/>
                </a:moveTo>
                <a:lnTo>
                  <a:pt x="289559" y="0"/>
                </a:lnTo>
                <a:lnTo>
                  <a:pt x="289559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6280" y="2078735"/>
            <a:ext cx="195580" cy="247015"/>
          </a:xfrm>
          <a:custGeom>
            <a:avLst/>
            <a:gdLst/>
            <a:ahLst/>
            <a:cxnLst/>
            <a:rect l="l" t="t" r="r" b="b"/>
            <a:pathLst>
              <a:path w="195580" h="247014">
                <a:moveTo>
                  <a:pt x="0" y="0"/>
                </a:moveTo>
                <a:lnTo>
                  <a:pt x="195071" y="0"/>
                </a:lnTo>
                <a:lnTo>
                  <a:pt x="195071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5502" y="2284755"/>
            <a:ext cx="7140575" cy="0"/>
          </a:xfrm>
          <a:custGeom>
            <a:avLst/>
            <a:gdLst/>
            <a:ahLst/>
            <a:cxnLst/>
            <a:rect l="l" t="t" r="r" b="b"/>
            <a:pathLst>
              <a:path w="7140575" h="0">
                <a:moveTo>
                  <a:pt x="0" y="0"/>
                </a:moveTo>
                <a:lnTo>
                  <a:pt x="7140270" y="0"/>
                </a:lnTo>
              </a:path>
            </a:pathLst>
          </a:custGeom>
          <a:ln w="55499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7973" y="2341600"/>
            <a:ext cx="7575169" cy="3882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7326" y="3904526"/>
            <a:ext cx="1296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宋体"/>
                <a:cs typeface="宋体"/>
              </a:rPr>
              <a:t>运动的描</a:t>
            </a:r>
            <a:r>
              <a:rPr dirty="0" sz="2000" spc="5">
                <a:latin typeface="宋体"/>
                <a:cs typeface="宋体"/>
              </a:rPr>
              <a:t>述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92514" y="2758605"/>
            <a:ext cx="1804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研究运动的两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个 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基本概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念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7919" y="4745634"/>
            <a:ext cx="1804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20700" marR="5080" indent="-5080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宋体"/>
                <a:cs typeface="宋体"/>
              </a:rPr>
              <a:t>描述运动的三</a:t>
            </a:r>
            <a:r>
              <a:rPr dirty="0" sz="2000">
                <a:latin typeface="宋体"/>
                <a:cs typeface="宋体"/>
              </a:rPr>
              <a:t>个 </a:t>
            </a:r>
            <a:r>
              <a:rPr dirty="0" sz="2000">
                <a:latin typeface="宋体"/>
                <a:cs typeface="宋体"/>
              </a:rPr>
              <a:t>物理</a:t>
            </a:r>
            <a:r>
              <a:rPr dirty="0" sz="2000" spc="5">
                <a:latin typeface="宋体"/>
                <a:cs typeface="宋体"/>
              </a:rPr>
              <a:t>量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18912" y="2197506"/>
            <a:ext cx="2875915" cy="238950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algn="ctr" marR="48895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质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点</a:t>
            </a:r>
            <a:endParaRPr sz="2000">
              <a:latin typeface="宋体"/>
              <a:cs typeface="宋体"/>
            </a:endParaRPr>
          </a:p>
          <a:p>
            <a:pPr algn="ctr" marL="12700" marR="61594">
              <a:lnSpc>
                <a:spcPct val="124700"/>
              </a:lnSpc>
              <a:spcBef>
                <a:spcPts val="275"/>
              </a:spcBef>
            </a:pP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（研究对象的理想模型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） 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参考</a:t>
            </a:r>
            <a:r>
              <a:rPr dirty="0" sz="2000" spc="5">
                <a:solidFill>
                  <a:srgbClr val="FF0000"/>
                </a:solidFill>
                <a:latin typeface="宋体"/>
                <a:cs typeface="宋体"/>
              </a:rPr>
              <a:t>系</a:t>
            </a:r>
            <a:endParaRPr sz="2000">
              <a:latin typeface="宋体"/>
              <a:cs typeface="宋体"/>
            </a:endParaRPr>
          </a:p>
          <a:p>
            <a:pPr marL="60325" marR="5080" indent="7620">
              <a:lnSpc>
                <a:spcPts val="3420"/>
              </a:lnSpc>
              <a:spcBef>
                <a:spcPts val="130"/>
              </a:spcBef>
            </a:pP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（观察运动的参考物体</a:t>
            </a:r>
            <a:r>
              <a:rPr dirty="0" sz="2000">
                <a:solidFill>
                  <a:srgbClr val="FF0000"/>
                </a:solidFill>
                <a:latin typeface="宋体"/>
                <a:cs typeface="宋体"/>
              </a:rPr>
              <a:t>） </a:t>
            </a:r>
            <a:r>
              <a:rPr dirty="0" sz="2000">
                <a:latin typeface="宋体"/>
                <a:cs typeface="宋体"/>
              </a:rPr>
              <a:t>位移（位</a:t>
            </a:r>
            <a:r>
              <a:rPr dirty="0" sz="2000" spc="5">
                <a:latin typeface="宋体"/>
                <a:cs typeface="宋体"/>
              </a:rPr>
              <a:t>置</a:t>
            </a:r>
            <a:endParaRPr sz="2000">
              <a:latin typeface="宋体"/>
              <a:cs typeface="宋体"/>
            </a:endParaRPr>
          </a:p>
          <a:p>
            <a:pPr marL="187325">
              <a:lnSpc>
                <a:spcPts val="2120"/>
              </a:lnSpc>
            </a:pPr>
            <a:r>
              <a:rPr dirty="0" sz="2000">
                <a:latin typeface="宋体"/>
                <a:cs typeface="宋体"/>
              </a:rPr>
              <a:t>的变化</a:t>
            </a:r>
            <a:r>
              <a:rPr dirty="0" sz="2000" spc="5">
                <a:latin typeface="宋体"/>
                <a:cs typeface="宋体"/>
              </a:rPr>
              <a:t>）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66575" y="4745634"/>
            <a:ext cx="1296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700" marR="5080" indent="-1270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宋体"/>
                <a:cs typeface="宋体"/>
              </a:rPr>
              <a:t>速度（位</a:t>
            </a:r>
            <a:r>
              <a:rPr dirty="0" sz="2000">
                <a:latin typeface="宋体"/>
                <a:cs typeface="宋体"/>
              </a:rPr>
              <a:t>置 </a:t>
            </a:r>
            <a:r>
              <a:rPr dirty="0" sz="2000">
                <a:latin typeface="宋体"/>
                <a:cs typeface="宋体"/>
              </a:rPr>
              <a:t>的变化</a:t>
            </a:r>
            <a:r>
              <a:rPr dirty="0" sz="2000" spc="5">
                <a:latin typeface="宋体"/>
                <a:cs typeface="宋体"/>
              </a:rPr>
              <a:t>率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66575" y="5540438"/>
            <a:ext cx="1296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20700" marR="5080" indent="-5080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宋体"/>
                <a:cs typeface="宋体"/>
              </a:rPr>
              <a:t>速度的变</a:t>
            </a:r>
            <a:r>
              <a:rPr dirty="0" sz="2000">
                <a:latin typeface="宋体"/>
                <a:cs typeface="宋体"/>
              </a:rPr>
              <a:t>化 </a:t>
            </a:r>
            <a:r>
              <a:rPr dirty="0" sz="2000" spc="5">
                <a:latin typeface="宋体"/>
                <a:cs typeface="宋体"/>
              </a:rPr>
              <a:t>率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69570">
              <a:lnSpc>
                <a:spcPct val="100000"/>
              </a:lnSpc>
              <a:spcBef>
                <a:spcPts val="105"/>
              </a:spcBef>
            </a:pPr>
            <a:r>
              <a:rPr dirty="0"/>
              <a:t>作</a:t>
            </a:r>
            <a:r>
              <a:rPr dirty="0" spc="5"/>
              <a:t>业</a:t>
            </a:r>
          </a:p>
        </p:txBody>
      </p:sp>
      <p:sp>
        <p:nvSpPr>
          <p:cNvPr id="3" name="object 3"/>
          <p:cNvSpPr/>
          <p:nvPr/>
        </p:nvSpPr>
        <p:spPr>
          <a:xfrm>
            <a:off x="2438400" y="1373124"/>
            <a:ext cx="288290" cy="363220"/>
          </a:xfrm>
          <a:custGeom>
            <a:avLst/>
            <a:gdLst/>
            <a:ahLst/>
            <a:cxnLst/>
            <a:rect l="l" t="t" r="r" b="b"/>
            <a:pathLst>
              <a:path w="288289" h="363219">
                <a:moveTo>
                  <a:pt x="0" y="0"/>
                </a:moveTo>
                <a:lnTo>
                  <a:pt x="288036" y="0"/>
                </a:lnTo>
                <a:lnTo>
                  <a:pt x="2880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95372" y="1595627"/>
            <a:ext cx="196850" cy="247015"/>
          </a:xfrm>
          <a:custGeom>
            <a:avLst/>
            <a:gdLst/>
            <a:ahLst/>
            <a:cxnLst/>
            <a:rect l="l" t="t" r="r" b="b"/>
            <a:pathLst>
              <a:path w="196850" h="247014">
                <a:moveTo>
                  <a:pt x="0" y="0"/>
                </a:moveTo>
                <a:lnTo>
                  <a:pt x="196595" y="0"/>
                </a:lnTo>
                <a:lnTo>
                  <a:pt x="196595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75101" y="1802155"/>
            <a:ext cx="7140575" cy="0"/>
          </a:xfrm>
          <a:custGeom>
            <a:avLst/>
            <a:gdLst/>
            <a:ahLst/>
            <a:cxnLst/>
            <a:rect l="l" t="t" r="r" b="b"/>
            <a:pathLst>
              <a:path w="7140575" h="0">
                <a:moveTo>
                  <a:pt x="0" y="0"/>
                </a:moveTo>
                <a:lnTo>
                  <a:pt x="7140270" y="0"/>
                </a:lnTo>
              </a:path>
            </a:pathLst>
          </a:custGeom>
          <a:ln w="55499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28530" y="1808683"/>
            <a:ext cx="7076440" cy="33642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660" marR="5080">
              <a:lnSpc>
                <a:spcPct val="15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1</a:t>
            </a:r>
            <a:r>
              <a:rPr dirty="0" sz="2400" b="1">
                <a:latin typeface="华文楷体"/>
                <a:cs typeface="华文楷体"/>
              </a:rPr>
              <a:t>、请同学们去记录身边的“运动”，结合今天所</a:t>
            </a:r>
            <a:r>
              <a:rPr dirty="0" sz="2400" spc="-5" b="1">
                <a:latin typeface="华文楷体"/>
                <a:cs typeface="华文楷体"/>
              </a:rPr>
              <a:t>学 </a:t>
            </a:r>
            <a:r>
              <a:rPr dirty="0" sz="2400" b="1">
                <a:latin typeface="华文楷体"/>
                <a:cs typeface="华文楷体"/>
              </a:rPr>
              <a:t>习的“质点和参考系”的概念去研究你所记录</a:t>
            </a:r>
            <a:r>
              <a:rPr dirty="0" sz="2400" spc="-5" b="1">
                <a:latin typeface="华文楷体"/>
                <a:cs typeface="华文楷体"/>
              </a:rPr>
              <a:t>的</a:t>
            </a:r>
            <a:endParaRPr sz="2400">
              <a:latin typeface="华文楷体"/>
              <a:cs typeface="华文楷体"/>
            </a:endParaRPr>
          </a:p>
          <a:p>
            <a:pPr marL="200660">
              <a:lnSpc>
                <a:spcPct val="100000"/>
              </a:lnSpc>
              <a:spcBef>
                <a:spcPts val="1440"/>
              </a:spcBef>
            </a:pPr>
            <a:r>
              <a:rPr dirty="0" sz="2400" b="1">
                <a:latin typeface="华文楷体"/>
                <a:cs typeface="华文楷体"/>
              </a:rPr>
              <a:t>“运动”，并与同学们分享</a:t>
            </a:r>
            <a:r>
              <a:rPr dirty="0" sz="2400" spc="-5" b="1">
                <a:latin typeface="华文楷体"/>
                <a:cs typeface="华文楷体"/>
              </a:rPr>
              <a:t>；</a:t>
            </a:r>
            <a:endParaRPr sz="2400">
              <a:latin typeface="华文楷体"/>
              <a:cs typeface="华文楷体"/>
            </a:endParaRPr>
          </a:p>
          <a:p>
            <a:pPr algn="just" marL="12700" marR="336550">
              <a:lnSpc>
                <a:spcPct val="150000"/>
              </a:lnSpc>
              <a:spcBef>
                <a:spcPts val="365"/>
              </a:spcBef>
            </a:pPr>
            <a:r>
              <a:rPr dirty="0" sz="2400" spc="-5" b="1">
                <a:latin typeface="华文楷体"/>
                <a:cs typeface="华文楷体"/>
              </a:rPr>
              <a:t>2</a:t>
            </a:r>
            <a:r>
              <a:rPr dirty="0" sz="2400" b="1">
                <a:latin typeface="华文楷体"/>
                <a:cs typeface="华文楷体"/>
              </a:rPr>
              <a:t>、结合课后</a:t>
            </a:r>
            <a:r>
              <a:rPr dirty="0" sz="2400" spc="-5" b="1">
                <a:latin typeface="华文楷体"/>
                <a:cs typeface="华文楷体"/>
              </a:rPr>
              <a:t>3</a:t>
            </a:r>
            <a:r>
              <a:rPr dirty="0" sz="2400" b="1">
                <a:latin typeface="华文楷体"/>
                <a:cs typeface="华文楷体"/>
              </a:rPr>
              <a:t>个小练习，试着去发现文学作品、</a:t>
            </a:r>
            <a:r>
              <a:rPr dirty="0" sz="2400" spc="-5" b="1">
                <a:latin typeface="华文楷体"/>
                <a:cs typeface="华文楷体"/>
              </a:rPr>
              <a:t>歌 </a:t>
            </a:r>
            <a:r>
              <a:rPr dirty="0" sz="2400" b="1">
                <a:latin typeface="华文楷体"/>
                <a:cs typeface="华文楷体"/>
              </a:rPr>
              <a:t>曲中的“运动”，同样利用所学习的知识去研究</a:t>
            </a:r>
            <a:r>
              <a:rPr dirty="0" sz="2400" spc="-5" b="1">
                <a:latin typeface="华文楷体"/>
                <a:cs typeface="华文楷体"/>
              </a:rPr>
              <a:t>， </a:t>
            </a:r>
            <a:r>
              <a:rPr dirty="0" sz="2400" b="1">
                <a:latin typeface="华文楷体"/>
                <a:cs typeface="华文楷体"/>
              </a:rPr>
              <a:t>并与同学们分享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9300" y="1826107"/>
            <a:ext cx="3910965" cy="5429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39264" algn="l"/>
              </a:tabLst>
            </a:pPr>
            <a:r>
              <a:rPr dirty="0" sz="3400">
                <a:latin typeface="微软雅黑"/>
                <a:cs typeface="微软雅黑"/>
              </a:rPr>
              <a:t>第一</a:t>
            </a:r>
            <a:r>
              <a:rPr dirty="0" sz="3400" spc="-5">
                <a:latin typeface="微软雅黑"/>
                <a:cs typeface="微软雅黑"/>
              </a:rPr>
              <a:t>章</a:t>
            </a:r>
            <a:r>
              <a:rPr dirty="0" sz="3400">
                <a:latin typeface="微软雅黑"/>
                <a:cs typeface="微软雅黑"/>
              </a:rPr>
              <a:t>	</a:t>
            </a:r>
            <a:r>
              <a:rPr dirty="0" sz="3400">
                <a:latin typeface="微软雅黑"/>
                <a:cs typeface="微软雅黑"/>
              </a:rPr>
              <a:t>运动的描</a:t>
            </a:r>
            <a:r>
              <a:rPr dirty="0" sz="3400" spc="-5">
                <a:latin typeface="微软雅黑"/>
                <a:cs typeface="微软雅黑"/>
              </a:rPr>
              <a:t>述</a:t>
            </a:r>
            <a:endParaRPr sz="3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5346" y="2990088"/>
            <a:ext cx="7238365" cy="1899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问：你知道什么是机械运动吗</a:t>
            </a:r>
            <a:r>
              <a:rPr dirty="0" sz="2800" spc="-10" b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  <a:p>
            <a:pPr marL="12700" marR="5080" indent="89535">
              <a:lnSpc>
                <a:spcPct val="150000"/>
              </a:lnSpc>
              <a:spcBef>
                <a:spcPts val="1320"/>
              </a:spcBef>
            </a:pPr>
            <a:r>
              <a:rPr dirty="0" sz="2800" b="1">
                <a:latin typeface="华文楷体"/>
                <a:cs typeface="华文楷体"/>
              </a:rPr>
              <a:t>——物体的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空间位置随时间的变化</a:t>
            </a:r>
            <a:r>
              <a:rPr dirty="0" sz="2800" b="1">
                <a:latin typeface="华文楷体"/>
                <a:cs typeface="华文楷体"/>
              </a:rPr>
              <a:t>，是自然</a:t>
            </a:r>
            <a:r>
              <a:rPr dirty="0" sz="2800" spc="-5" b="1">
                <a:latin typeface="华文楷体"/>
                <a:cs typeface="华文楷体"/>
              </a:rPr>
              <a:t>界 </a:t>
            </a:r>
            <a:r>
              <a:rPr dirty="0" sz="2800" b="1">
                <a:latin typeface="华文楷体"/>
                <a:cs typeface="华文楷体"/>
              </a:rPr>
              <a:t>最简单、最基本的运动形态，叫作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机械运动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6043" y="1122337"/>
            <a:ext cx="8718067" cy="4993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65558" y="5765584"/>
            <a:ext cx="49028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我们如何准确地描述运动</a:t>
            </a:r>
            <a:r>
              <a:rPr dirty="0" sz="3200" spc="5"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0369" y="1177505"/>
            <a:ext cx="3895128" cy="2929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25742" y="1177505"/>
            <a:ext cx="3807421" cy="2929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19271" y="4890515"/>
            <a:ext cx="1220724" cy="1220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13468" y="4303140"/>
            <a:ext cx="2444737" cy="753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35222" y="4423054"/>
            <a:ext cx="1633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楷体"/>
                <a:cs typeface="楷体"/>
              </a:rPr>
              <a:t>怎么那么麻烦</a:t>
            </a:r>
            <a:r>
              <a:rPr dirty="0" sz="1800" spc="-10" b="1">
                <a:solidFill>
                  <a:srgbClr val="FFFF00"/>
                </a:solidFill>
                <a:latin typeface="楷体"/>
                <a:cs typeface="楷体"/>
              </a:rPr>
              <a:t>？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158" y="5536984"/>
            <a:ext cx="49028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我们如何准确地描述运动</a:t>
            </a:r>
            <a:r>
              <a:rPr dirty="0" spc="5"/>
              <a:t>？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9052" y="952500"/>
            <a:ext cx="9997440" cy="5396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658" y="5765584"/>
            <a:ext cx="49028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我们如何准确地描述运动</a:t>
            </a:r>
            <a:r>
              <a:rPr dirty="0" sz="3200" spc="5">
                <a:latin typeface="黑体"/>
                <a:cs typeface="黑体"/>
              </a:rPr>
              <a:t>？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67025" y="1307426"/>
            <a:ext cx="2906547" cy="4243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36191" y="2214372"/>
            <a:ext cx="5186172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1841" y="2499969"/>
            <a:ext cx="778192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81661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6FC0"/>
                </a:solidFill>
                <a:latin typeface="黑体"/>
                <a:cs typeface="黑体"/>
              </a:rPr>
              <a:t>请同学们思考，哪些情况下，可以把</a:t>
            </a:r>
            <a:r>
              <a:rPr dirty="0" sz="3200" spc="-10" b="1">
                <a:solidFill>
                  <a:srgbClr val="006FC0"/>
                </a:solidFill>
                <a:latin typeface="黑体"/>
                <a:cs typeface="黑体"/>
              </a:rPr>
              <a:t>物 </a:t>
            </a:r>
            <a:r>
              <a:rPr dirty="0" sz="3200" b="1">
                <a:solidFill>
                  <a:srgbClr val="006FC0"/>
                </a:solidFill>
                <a:latin typeface="黑体"/>
                <a:cs typeface="黑体"/>
              </a:rPr>
              <a:t>体看成一个点？请举例说明</a:t>
            </a:r>
            <a:r>
              <a:rPr dirty="0" sz="3200" spc="-10" b="1">
                <a:solidFill>
                  <a:srgbClr val="006FC0"/>
                </a:solidFill>
                <a:latin typeface="黑体"/>
                <a:cs typeface="黑体"/>
              </a:rPr>
              <a:t>。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07780" y="4570476"/>
            <a:ext cx="1376172" cy="1376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69059" y="3563886"/>
            <a:ext cx="2867558" cy="1033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49348" y="3788244"/>
            <a:ext cx="1633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00"/>
                </a:solidFill>
                <a:latin typeface="楷体"/>
                <a:cs typeface="楷体"/>
              </a:rPr>
              <a:t>哪些情况下…</a:t>
            </a:r>
            <a:r>
              <a:rPr dirty="0" sz="1800" spc="-10" b="1">
                <a:solidFill>
                  <a:srgbClr val="FFFF00"/>
                </a:solidFill>
                <a:latin typeface="楷体"/>
                <a:cs typeface="楷体"/>
              </a:rPr>
              <a:t>…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8368" y="1416075"/>
            <a:ext cx="70497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问：“只要物体体积比较小，研究它的运动时，就</a:t>
            </a:r>
            <a:r>
              <a:rPr dirty="0" sz="2400" spc="-5" b="1">
                <a:latin typeface="华文楷体"/>
                <a:cs typeface="华文楷体"/>
              </a:rPr>
              <a:t>能 </a:t>
            </a:r>
            <a:r>
              <a:rPr dirty="0" sz="2400" b="1">
                <a:latin typeface="华文楷体"/>
                <a:cs typeface="华文楷体"/>
              </a:rPr>
              <a:t>把它看成一个点”。你同意这个观点吗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92752" y="2578607"/>
            <a:ext cx="3174492" cy="2936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19400" y="2334767"/>
            <a:ext cx="7066788" cy="3422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2025-04-16T13:22:03Z</dcterms:created>
  <dcterms:modified xsi:type="dcterms:W3CDTF">2025-04-16T13:22:03Z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2025-04-16T00:00:00Z</vt:filetime>
  </property>
</Properties>
</file>